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8" r:id="rId7"/>
    <p:sldId id="288" r:id="rId8"/>
    <p:sldId id="289" r:id="rId9"/>
    <p:sldId id="290" r:id="rId10"/>
    <p:sldId id="283" r:id="rId11"/>
    <p:sldId id="271" r:id="rId12"/>
    <p:sldId id="272" r:id="rId13"/>
    <p:sldId id="273" r:id="rId14"/>
    <p:sldId id="274" r:id="rId15"/>
    <p:sldId id="291" r:id="rId16"/>
    <p:sldId id="279" r:id="rId17"/>
    <p:sldId id="292" r:id="rId18"/>
    <p:sldId id="275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276" r:id="rId31"/>
    <p:sldId id="277" r:id="rId32"/>
    <p:sldId id="261" r:id="rId33"/>
    <p:sldId id="304" r:id="rId34"/>
    <p:sldId id="305" r:id="rId35"/>
    <p:sldId id="306" r:id="rId36"/>
    <p:sldId id="307" r:id="rId37"/>
    <p:sldId id="30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95B8-D4D9-C4E7-A691-5DE5C0666D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B41D4F-CF53-8208-503C-AF781D14E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37DA1-324A-B904-E304-F8CD29C79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CF375-0796-78DE-5462-481D525E5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EA14C-9C6C-77AE-F619-95BB405E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6740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08D2-4499-63D2-7D21-37AC5C74A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FA198-BC45-FEB5-1BD8-20EC55EB1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C3184-09C4-F715-C44D-80C1CAF1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399F9-94BE-87D9-C7A2-E035D99B3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4CC7D-F01F-DF34-59F8-C817A0D2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26160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281065-DEB5-97B2-3246-ED9A778C2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C91CE-9CEC-8B6D-31FD-CF42841D0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2A78C-82E5-5C74-0139-36BA4D067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AF080-CD37-8579-74AC-B2002C0F8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B53E9-C282-3DD2-1168-4A0D3D883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2113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6B491-CB51-86A6-0297-69EB86C48F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3420" y="3429000"/>
            <a:ext cx="7016580" cy="1894114"/>
          </a:xfrm>
        </p:spPr>
        <p:txBody>
          <a:bodyPr anchor="ctr">
            <a:normAutofit/>
          </a:bodyPr>
          <a:lstStyle>
            <a:lvl1pPr algn="l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JUDUL PRESENTASI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E703F-8DE8-EE6F-2633-A6E36A792D9F}"/>
              </a:ext>
            </a:extLst>
          </p:cNvPr>
          <p:cNvSpPr txBox="1"/>
          <p:nvPr userDrawn="1"/>
        </p:nvSpPr>
        <p:spPr>
          <a:xfrm>
            <a:off x="10425170" y="6596390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Abadi Extra Light" panose="020F0502020204030204" pitchFamily="34" charset="0"/>
              </a:rPr>
              <a:t>Management Improvement</a:t>
            </a:r>
          </a:p>
        </p:txBody>
      </p:sp>
    </p:spTree>
    <p:extLst>
      <p:ext uri="{BB962C8B-B14F-4D97-AF65-F5344CB8AC3E}">
        <p14:creationId xmlns:p14="http://schemas.microsoft.com/office/powerpoint/2010/main" val="3803010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si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FFCA00C-B4F4-D743-178B-53D1DFBC3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004" y="86931"/>
            <a:ext cx="8886580" cy="1056908"/>
          </a:xfrm>
        </p:spPr>
        <p:txBody>
          <a:bodyPr anchor="ctr">
            <a:normAutofit/>
          </a:bodyPr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TEXT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F2D1433-6460-2B96-2EAC-D4D466501D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004" y="1459522"/>
            <a:ext cx="11592534" cy="466871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E369B9-8301-306F-B46B-F7078AAC4007}"/>
              </a:ext>
            </a:extLst>
          </p:cNvPr>
          <p:cNvSpPr txBox="1"/>
          <p:nvPr userDrawn="1"/>
        </p:nvSpPr>
        <p:spPr>
          <a:xfrm>
            <a:off x="10529365" y="6596390"/>
            <a:ext cx="16626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badi Extra Light" panose="020B0204020104020204" pitchFamily="34" charset="0"/>
              </a:rPr>
              <a:t>Management Improvement</a:t>
            </a:r>
          </a:p>
        </p:txBody>
      </p:sp>
    </p:spTree>
    <p:extLst>
      <p:ext uri="{BB962C8B-B14F-4D97-AF65-F5344CB8AC3E}">
        <p14:creationId xmlns:p14="http://schemas.microsoft.com/office/powerpoint/2010/main" val="3554242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nutup_E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64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B942C-8069-E634-E437-C3ADCD1D2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DBFA58-DD6E-9976-C5DA-7242CB179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8EF9E-01E4-32E4-A7B1-11CC9ADEF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FEC483-B4E2-E82B-DAF8-1675E6776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EEBD0-1EA6-EC15-3F37-F631D1E4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751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AC46-33AB-617E-869C-09AE8C43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C0B86-676C-271A-B714-40704CEBF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007BD-924C-40EC-7470-314DFCB9E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0611F-FA98-DD73-E5E9-B40AE59A3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AAD74-DF89-C1CF-E77C-89F9DAC04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6367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7E28-6871-9A0C-38B5-AD72443B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39E2-E39F-6347-041D-67696D2D4F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9B6A92-7277-EA16-7573-21C3E51157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34636-D6CE-FDD1-9E40-DF1F6F29D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3E548-C06C-5424-034C-5604D8B20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82E8D-1F91-540B-A6F9-10ACC98EF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356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41FC-C10A-890C-3FF1-CFCCDE122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9D2D9-B2C1-3553-162F-23555819A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FA064-A36E-5EC0-9465-BC8F1C919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AA84F9-D647-A761-6BCE-63F40A435F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54B9A4-1165-262E-F917-D73090D6B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67CC2-B5FF-224B-E691-8EF4B2E52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20FFE-5CD5-AEC4-4F98-84C22B96D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D4F003-D2F3-1065-7125-917DACFD0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33689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58A8F-EB91-89CB-4041-F5C485744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ED7FD-0D81-E43A-9162-69A36316D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2BC279-EB8D-C5FD-C68E-E4B09C758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00AB5-73CC-F5B3-899C-C5F97CA7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230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32E29F-1321-204C-0EEF-23EABD74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8E995-5BFD-0805-9B96-EB9ABD89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CCC5C-230E-196C-7444-13AB4BEE5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1450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FB071-C43D-3CD4-3ED0-2F62481F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4B26F-5EE9-D65C-D465-5DC271BA4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B2846-9C98-AA14-9060-C14A7D4C5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FA154-B74E-033C-687E-11ED3A784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F8CEC-72F1-5367-8D53-C68D6714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68B18-200E-9DD7-D87C-8E89C709D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29168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8D66-4F5F-C588-F323-AEC8CF3B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81C0D0-3993-6BC7-4E40-788C725669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B8861-AAAF-D627-9C2C-F0B2979D0A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2AD9E-F312-CF47-0C9D-DEAF6CB0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C0972-29CE-37DF-E9F5-A383D3B59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D6B11-F5E9-FB07-C5B8-69D7671BB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7188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56551D-4A22-1841-3F5C-7420F35A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79793-1424-FD6C-532E-3604DE6EF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B6935-3D7B-6FD3-AC60-DE735EBE0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120630-BFB6-47C8-8B9E-A0359C068A61}" type="datetimeFigureOut">
              <a:rPr lang="en-ID" smtClean="0"/>
              <a:t>24/05/2024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A0AC5-212B-D89B-BBA0-172C534B9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E5B05-B177-4BDE-F729-5F99763A1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21C869F-1075-4BFC-849F-0FD6ABC5EB5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7588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42D4E-9109-F4EE-F900-DA97EBC5A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725221-E9F5-55EA-FE18-DE54BE868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4253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 dirty="0"/>
              <a:t>STEP 1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MENENTUKAN TEMA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1656A9-BF6C-65B7-3A33-BA71CECFA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035835"/>
            <a:ext cx="486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err="1">
                <a:solidFill>
                  <a:srgbClr val="046266"/>
                </a:solidFill>
                <a:latin typeface="+mn-lt"/>
              </a:rPr>
              <a:t>Latar</a:t>
            </a:r>
            <a:r>
              <a:rPr lang="en-US" altLang="en-US" b="1">
                <a:solidFill>
                  <a:srgbClr val="046266"/>
                </a:solidFill>
                <a:latin typeface="+mn-lt"/>
              </a:rPr>
              <a:t> Belakang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83FF77-073E-05B3-2F62-30E0FFC80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5538404"/>
              </p:ext>
            </p:extLst>
          </p:nvPr>
        </p:nvGraphicFramePr>
        <p:xfrm>
          <a:off x="242872" y="1362296"/>
          <a:ext cx="11654160" cy="59744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88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5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40194">
                  <a:extLst>
                    <a:ext uri="{9D8B030D-6E8A-4147-A177-3AD203B41FA5}">
                      <a16:colId xmlns:a16="http://schemas.microsoft.com/office/drawing/2014/main" val="3108744384"/>
                    </a:ext>
                  </a:extLst>
                </a:gridCol>
              </a:tblGrid>
              <a:tr h="182469">
                <a:tc gridSpan="2"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2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62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Q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Monitoring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pengaplikasian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di PT EBL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belum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maksimal</a:t>
                      </a:r>
                      <a:endParaRPr lang="id-ID" sz="16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Monitoring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aplikasi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dengan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system engineering</a:t>
                      </a:r>
                      <a:endParaRPr lang="id-ID" sz="16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50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Preventif</a:t>
                      </a:r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Terjadi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Loss Cost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akibat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pencarian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lokasi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dropping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restan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tankos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yang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tidak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diketahui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menelusuri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seluruh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area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aplikasi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tankos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Corrective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Terjadi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Loss Cost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akibat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serangan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kumbang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tanduk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– Rp.100.000.000,-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Material (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penanganan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kumbang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tanduk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Loss HK</a:t>
                      </a:r>
                      <a:endParaRPr lang="en-ID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Preventif</a:t>
                      </a:r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Tidak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ada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Loss Cost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akibat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pencarian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lokasi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dropping yang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tidak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diketahui</a:t>
                      </a:r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b="1" i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Corrective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Tidak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ada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serangan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kumbang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tanduk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akibat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restan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</a:rPr>
                        <a:t>tankos</a:t>
                      </a:r>
                      <a:endParaRPr lang="en-ID" sz="1600" b="1" i="0" dirty="0">
                        <a:solidFill>
                          <a:schemeClr val="tx1"/>
                        </a:solidFill>
                      </a:endParaRP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5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Lambatnya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system monitoring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restan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di PT EBL (Lokasi dan lama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restan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Sistem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mencakup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lokasi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dan lama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restan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(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Rekayasa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Engineering)</a:t>
                      </a: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5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n-NO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Potensi mengganggu kendaraan pengangkutan lain akibat restan dropping tankos di pinggir jalan</a:t>
                      </a: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nn-NO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Tidak ada restan tankos yang mengganggu kendaraan pengangkutan lain di jalan</a:t>
                      </a: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5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Tim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kesulitan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restan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dikarenakan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pengecekan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dengan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manual (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keliling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area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aplikasi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)</a:t>
                      </a:r>
                      <a:endParaRPr lang="id-ID" sz="16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Tim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kesulitan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mengetahui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lokasi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dan lama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restan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dropping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tankos</a:t>
                      </a:r>
                      <a:endParaRPr lang="id-ID" sz="16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5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Produktivitas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terganggu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akibat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penanganan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restan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yang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menyebar</a:t>
                      </a:r>
                      <a:endParaRPr lang="en-US" sz="16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Produktivitas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meningkat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akibat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adanya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dirty="0" err="1">
                          <a:solidFill>
                            <a:schemeClr val="tx1"/>
                          </a:solidFill>
                          <a:latin typeface="+mn-lt"/>
                        </a:rPr>
                        <a:t>restan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 lama</a:t>
                      </a:r>
                      <a:endParaRPr lang="id-ID" sz="16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93289"/>
                  </a:ext>
                </a:extLst>
              </a:tr>
              <a:tr h="4953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latin typeface="+mn-lt"/>
                        </a:rPr>
                        <a:t>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Restan</a:t>
                      </a:r>
                      <a:r>
                        <a:rPr lang="en-US" sz="16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6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menyebabkan</a:t>
                      </a:r>
                      <a:r>
                        <a:rPr lang="en-US" sz="16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berkembangnya</a:t>
                      </a:r>
                      <a:r>
                        <a:rPr lang="en-US" sz="16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kumbang</a:t>
                      </a:r>
                      <a:r>
                        <a:rPr lang="en-US" sz="16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tanduk</a:t>
                      </a:r>
                      <a:r>
                        <a:rPr lang="en-US" sz="16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di </a:t>
                      </a:r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lahan</a:t>
                      </a:r>
                      <a:endParaRPr lang="en-US" sz="1600" b="1" i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6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adanya</a:t>
                      </a:r>
                      <a:r>
                        <a:rPr lang="en-US" sz="16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tempat</a:t>
                      </a:r>
                      <a:r>
                        <a:rPr lang="en-US" sz="16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untuk </a:t>
                      </a:r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berkembangnya</a:t>
                      </a:r>
                      <a:r>
                        <a:rPr lang="en-US" sz="16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kumbang</a:t>
                      </a:r>
                      <a:r>
                        <a:rPr lang="en-US" sz="1600" b="1" i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baseline="0" dirty="0" err="1">
                          <a:solidFill>
                            <a:schemeClr val="tx1"/>
                          </a:solidFill>
                          <a:latin typeface="+mn-lt"/>
                        </a:rPr>
                        <a:t>tanduk</a:t>
                      </a:r>
                      <a:endParaRPr lang="en-US" sz="1600" b="1" i="0" baseline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432" marR="91432" marT="45746" marB="4574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547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2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ANALISA KONDISI YANG ADA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6EC85-E670-C98F-2769-F0768BAA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000275"/>
            <a:ext cx="2446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46266"/>
                </a:solidFill>
                <a:latin typeface="+mn-lt"/>
              </a:rPr>
              <a:t>Genba Lapangan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40F415-F308-812E-18A4-18843DA868BE}"/>
              </a:ext>
            </a:extLst>
          </p:cNvPr>
          <p:cNvGraphicFramePr>
            <a:graphicFrameLocks noGrp="1"/>
          </p:cNvGraphicFramePr>
          <p:nvPr/>
        </p:nvGraphicFramePr>
        <p:xfrm>
          <a:off x="205442" y="1369607"/>
          <a:ext cx="11801439" cy="51734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61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28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52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45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6395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657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246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6699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53896">
                <a:tc>
                  <a:txBody>
                    <a:bodyPr/>
                    <a:lstStyle/>
                    <a:p>
                      <a:r>
                        <a:rPr lang="id-ID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Faktor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Kontrol Item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Standar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Actual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Temuan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Ilustrasi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Dampak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Tanggal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PIC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Status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052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tankos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tidak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&gt;4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hari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Terdapat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2 block sampling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mengalami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&gt;4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hari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Terdapat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tankos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300 ton di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lapangan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Berpotensi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terjadi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serangan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kumbang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tanduk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Nico Bram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Pengaruh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4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Monitoring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aplikasi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tankos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mencakup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lokasi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dan lama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Tidak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adanya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mencakup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lokasi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dan lama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Terdapat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300 ton yang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tidak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diketahui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Pekerjaan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menjadi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tidak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efektif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akibat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monitoring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secara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manual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Nico Bram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Pengaruh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403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Environment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Adanya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sarang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bagi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kumbang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tanduk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Tidak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ada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serangan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kumbang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tanduk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di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lapangan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Terdapat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yang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menyebabkan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berkembangnya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kumbang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tanduk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Semua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tumpuk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menimbulkan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kumbang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Berpotensi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terjadi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serangan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kumbang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tanduk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Nico Bram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Pengaruh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6964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Man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Aktivitas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monitoring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Aktivitas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harus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secara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sistem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Aktivitas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dilakukan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secara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manual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Monitoring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dilakukan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dengan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berkeliling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area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aplikasi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Pekerjaan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menjadi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tidak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efektiv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akibat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monitoring </a:t>
                      </a: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secara</a:t>
                      </a:r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 manual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" pitchFamily="34" charset="0"/>
                          <a:cs typeface="Arial" pitchFamily="34" charset="0"/>
                        </a:rPr>
                        <a:t>Nico Bram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>
                          <a:latin typeface="Arial" pitchFamily="34" charset="0"/>
                          <a:cs typeface="Arial" pitchFamily="34" charset="0"/>
                        </a:rPr>
                        <a:t>Pengaruh</a:t>
                      </a:r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endParaRPr lang="id-ID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097FBEB-F1BE-5164-0D85-FD0A01701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7012" b="7012"/>
          <a:stretch/>
        </p:blipFill>
        <p:spPr bwMode="auto">
          <a:xfrm>
            <a:off x="6198933" y="1785846"/>
            <a:ext cx="1478876" cy="1002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A2C7B-6BA2-11FE-445B-D7C050BE8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183167" y="2941725"/>
            <a:ext cx="1478876" cy="980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F49D7EC-8212-2960-039D-44DC3F158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35446" b="35446"/>
          <a:stretch/>
        </p:blipFill>
        <p:spPr bwMode="auto">
          <a:xfrm>
            <a:off x="6198933" y="4116484"/>
            <a:ext cx="1463110" cy="980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748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3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MENENTUKAN TARGET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CEC7C-ED4D-2D48-B36B-3C000DB28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2446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46266"/>
                </a:solidFill>
                <a:latin typeface="+mn-lt"/>
              </a:rPr>
              <a:t>SMART Konsep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B975FB-32A1-D276-7D1C-5DCBB452FD37}"/>
              </a:ext>
            </a:extLst>
          </p:cNvPr>
          <p:cNvSpPr/>
          <p:nvPr/>
        </p:nvSpPr>
        <p:spPr>
          <a:xfrm>
            <a:off x="6065552" y="1471207"/>
            <a:ext cx="5718710" cy="766422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Menyediakan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system monitoring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tankos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berbasis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digital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780BB3-E4EC-BE7B-67EB-3C7E188369F8}"/>
              </a:ext>
            </a:extLst>
          </p:cNvPr>
          <p:cNvSpPr/>
          <p:nvPr/>
        </p:nvSpPr>
        <p:spPr>
          <a:xfrm>
            <a:off x="6092950" y="2359632"/>
            <a:ext cx="5718710" cy="766422"/>
          </a:xfrm>
          <a:prstGeom prst="rect">
            <a:avLst/>
          </a:prstGeom>
          <a:solidFill>
            <a:srgbClr val="046266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16C0AD-2D3E-B923-C37A-1C2661E6581F}"/>
              </a:ext>
            </a:extLst>
          </p:cNvPr>
          <p:cNvSpPr/>
          <p:nvPr/>
        </p:nvSpPr>
        <p:spPr>
          <a:xfrm>
            <a:off x="6092950" y="3256012"/>
            <a:ext cx="5718710" cy="1168856"/>
          </a:xfrm>
          <a:prstGeom prst="rect">
            <a:avLst/>
          </a:prstGeom>
          <a:solidFill>
            <a:srgbClr val="DAEDEF">
              <a:lumMod val="90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285750" marR="0" lvl="0" indent="-28575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15888" algn="l"/>
              </a:tabLst>
              <a:defRPr/>
            </a:pPr>
            <a:r>
              <a:rPr lang="en-US" sz="1600" kern="0" dirty="0" err="1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Menyediakan</a:t>
            </a:r>
            <a:r>
              <a:rPr lang="en-US" sz="1600" kern="0" dirty="0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 data real time untuk monitoring (</a:t>
            </a:r>
            <a:r>
              <a:rPr lang="en-US" sz="1600" kern="0" dirty="0" err="1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lokasi</a:t>
            </a:r>
            <a:r>
              <a:rPr lang="en-US" sz="1600" kern="0" dirty="0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 dan lama </a:t>
            </a:r>
            <a:r>
              <a:rPr lang="en-US" sz="1600" kern="0" dirty="0" err="1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restan</a:t>
            </a:r>
            <a:r>
              <a:rPr lang="en-US" sz="1600" kern="0" dirty="0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)</a:t>
            </a:r>
          </a:p>
          <a:p>
            <a:pPr marL="285750" marR="0" lvl="0" indent="-28575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15888" algn="l"/>
              </a:tabLst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Membuat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rekayasa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 engineering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terka</a:t>
            </a:r>
            <a:r>
              <a:rPr lang="en-US" sz="1600" kern="0" dirty="0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it monitoring </a:t>
            </a:r>
            <a:r>
              <a:rPr lang="en-US" sz="1600" kern="0" dirty="0" err="1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berbasis</a:t>
            </a:r>
            <a:r>
              <a:rPr lang="en-US" sz="1600" kern="0" dirty="0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 </a:t>
            </a:r>
            <a:r>
              <a:rPr lang="en-US" sz="1600" kern="0" dirty="0" err="1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webgis</a:t>
            </a:r>
            <a:r>
              <a:rPr lang="en-US" sz="1600" kern="0" dirty="0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 dan </a:t>
            </a:r>
            <a:r>
              <a:rPr lang="en-US" sz="1600" kern="0" dirty="0" err="1">
                <a:solidFill>
                  <a:sysClr val="windowText" lastClr="000000"/>
                </a:solidFill>
                <a:latin typeface="Arial"/>
                <a:cs typeface="Arial" pitchFamily="34" charset="0"/>
              </a:rPr>
              <a:t>aplikasi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A6E5F3-E75D-15F1-6C1B-D60F78C236B8}"/>
              </a:ext>
            </a:extLst>
          </p:cNvPr>
          <p:cNvSpPr/>
          <p:nvPr/>
        </p:nvSpPr>
        <p:spPr>
          <a:xfrm>
            <a:off x="6094552" y="4554826"/>
            <a:ext cx="5718710" cy="766422"/>
          </a:xfrm>
          <a:prstGeom prst="rect">
            <a:avLst/>
          </a:prstGeom>
          <a:solidFill>
            <a:srgbClr val="046266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285750" marR="0" lvl="0" indent="-28575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Mendukung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program CRP Perusahaan</a:t>
            </a:r>
          </a:p>
          <a:p>
            <a:pPr marL="285750" marR="0" lvl="0" indent="-28575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Mendukung</a:t>
            </a: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OYP Perusahaan, </a:t>
            </a:r>
            <a:r>
              <a:rPr lang="en-US" sz="16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yaitu</a:t>
            </a:r>
            <a:r>
              <a:rPr lang="en-US" sz="16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Optimize Cost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409AAC-EAB8-B7C2-F686-A766CDDD26BF}"/>
              </a:ext>
            </a:extLst>
          </p:cNvPr>
          <p:cNvSpPr/>
          <p:nvPr/>
        </p:nvSpPr>
        <p:spPr>
          <a:xfrm>
            <a:off x="6096000" y="5423306"/>
            <a:ext cx="5718710" cy="667839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01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Februari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2024 – 20 Mei 2024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0E6B9D-964C-79F3-90F5-37D08623EC6E}"/>
              </a:ext>
            </a:extLst>
          </p:cNvPr>
          <p:cNvSpPr/>
          <p:nvPr/>
        </p:nvSpPr>
        <p:spPr>
          <a:xfrm>
            <a:off x="5322282" y="1471207"/>
            <a:ext cx="685800" cy="766422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F5E0A7-113E-1CEC-8403-CA9FBC89000C}"/>
              </a:ext>
            </a:extLst>
          </p:cNvPr>
          <p:cNvSpPr/>
          <p:nvPr/>
        </p:nvSpPr>
        <p:spPr>
          <a:xfrm>
            <a:off x="5322282" y="2347788"/>
            <a:ext cx="708409" cy="766422"/>
          </a:xfrm>
          <a:prstGeom prst="rect">
            <a:avLst/>
          </a:prstGeom>
          <a:solidFill>
            <a:srgbClr val="046266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C08DAC-2489-C0F0-77BA-1B9AD900B2F3}"/>
              </a:ext>
            </a:extLst>
          </p:cNvPr>
          <p:cNvSpPr/>
          <p:nvPr/>
        </p:nvSpPr>
        <p:spPr>
          <a:xfrm>
            <a:off x="5310977" y="3256012"/>
            <a:ext cx="708410" cy="1168856"/>
          </a:xfrm>
          <a:prstGeom prst="rect">
            <a:avLst/>
          </a:prstGeom>
          <a:solidFill>
            <a:srgbClr val="DAEDEF">
              <a:lumMod val="90000"/>
            </a:srgbClr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15888" algn="l"/>
              </a:tabLst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F22BFA-7737-D372-2C0D-12C49F59A5A7}"/>
              </a:ext>
            </a:extLst>
          </p:cNvPr>
          <p:cNvSpPr/>
          <p:nvPr/>
        </p:nvSpPr>
        <p:spPr>
          <a:xfrm>
            <a:off x="5307628" y="4546177"/>
            <a:ext cx="711759" cy="766422"/>
          </a:xfrm>
          <a:prstGeom prst="rect">
            <a:avLst/>
          </a:prstGeom>
          <a:solidFill>
            <a:srgbClr val="046266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6358A9-E0A9-8D93-0389-76DA3365FC10}"/>
              </a:ext>
            </a:extLst>
          </p:cNvPr>
          <p:cNvSpPr/>
          <p:nvPr/>
        </p:nvSpPr>
        <p:spPr>
          <a:xfrm>
            <a:off x="5307627" y="5433908"/>
            <a:ext cx="711760" cy="657237"/>
          </a:xfrm>
          <a:prstGeom prst="rect">
            <a:avLst/>
          </a:prstGeom>
          <a:solidFill>
            <a:srgbClr val="BBE0E3"/>
          </a:solidFill>
          <a:ln w="25400" cap="flat" cmpd="sng" algn="ctr">
            <a:solidFill>
              <a:srgbClr val="BBE0E3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A08BBF-68F3-E605-3760-FDC828C88612}"/>
              </a:ext>
            </a:extLst>
          </p:cNvPr>
          <p:cNvSpPr txBox="1"/>
          <p:nvPr/>
        </p:nvSpPr>
        <p:spPr>
          <a:xfrm>
            <a:off x="644585" y="3578830"/>
            <a:ext cx="18069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Buat</a:t>
            </a:r>
            <a:r>
              <a:rPr lang="en-US" sz="2800" dirty="0"/>
              <a:t> </a:t>
            </a:r>
            <a:r>
              <a:rPr lang="en-US" sz="2800" dirty="0" err="1"/>
              <a:t>Grafik</a:t>
            </a:r>
            <a:endParaRPr lang="en-ID" sz="2800" dirty="0"/>
          </a:p>
        </p:txBody>
      </p:sp>
    </p:spTree>
    <p:extLst>
      <p:ext uri="{BB962C8B-B14F-4D97-AF65-F5344CB8AC3E}">
        <p14:creationId xmlns:p14="http://schemas.microsoft.com/office/powerpoint/2010/main" val="3820770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87714BB-232F-6FEC-97EB-69001534106C}"/>
              </a:ext>
            </a:extLst>
          </p:cNvPr>
          <p:cNvCxnSpPr>
            <a:cxnSpLocks/>
          </p:cNvCxnSpPr>
          <p:nvPr/>
        </p:nvCxnSpPr>
        <p:spPr>
          <a:xfrm>
            <a:off x="8832518" y="1237882"/>
            <a:ext cx="0" cy="536125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4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ANALISA SEBAB AKIBAT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FB977-95EA-D00C-3DE9-1FDB526ABB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2446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046266"/>
                </a:solidFill>
                <a:latin typeface="+mn-lt"/>
              </a:rPr>
              <a:t>WHY </a:t>
            </a:r>
            <a:r>
              <a:rPr lang="en-US" altLang="en-US" b="1" dirty="0" err="1">
                <a:solidFill>
                  <a:srgbClr val="046266"/>
                </a:solidFill>
                <a:latin typeface="+mn-lt"/>
              </a:rPr>
              <a:t>WHY</a:t>
            </a:r>
            <a:r>
              <a:rPr lang="en-US" altLang="en-US" b="1" dirty="0">
                <a:solidFill>
                  <a:srgbClr val="046266"/>
                </a:solidFill>
                <a:latin typeface="+mn-lt"/>
              </a:rPr>
              <a:t> ANALYST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69B4C8-699E-D43C-6BB6-CECD1C1EF701}"/>
              </a:ext>
            </a:extLst>
          </p:cNvPr>
          <p:cNvCxnSpPr>
            <a:cxnSpLocks/>
          </p:cNvCxnSpPr>
          <p:nvPr/>
        </p:nvCxnSpPr>
        <p:spPr>
          <a:xfrm>
            <a:off x="3049225" y="1237882"/>
            <a:ext cx="0" cy="536125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9F6994F-30DE-272E-DC54-47D4B49A73D7}"/>
              </a:ext>
            </a:extLst>
          </p:cNvPr>
          <p:cNvCxnSpPr>
            <a:cxnSpLocks/>
          </p:cNvCxnSpPr>
          <p:nvPr/>
        </p:nvCxnSpPr>
        <p:spPr>
          <a:xfrm>
            <a:off x="5974241" y="1237882"/>
            <a:ext cx="0" cy="5361252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1271D327-DDB5-25AC-91AB-1FA0AF2247EE}"/>
              </a:ext>
            </a:extLst>
          </p:cNvPr>
          <p:cNvSpPr/>
          <p:nvPr/>
        </p:nvSpPr>
        <p:spPr>
          <a:xfrm>
            <a:off x="242873" y="1445811"/>
            <a:ext cx="671528" cy="883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 body"/>
              </a:rPr>
              <a:t>Direct Cause 1</a:t>
            </a:r>
            <a:endParaRPr lang="en-ID" sz="1000" dirty="0">
              <a:latin typeface="Calibri body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60811E9-ED5B-7336-BF4A-DDBDA587B601}"/>
              </a:ext>
            </a:extLst>
          </p:cNvPr>
          <p:cNvSpPr/>
          <p:nvPr/>
        </p:nvSpPr>
        <p:spPr>
          <a:xfrm>
            <a:off x="972153" y="1545560"/>
            <a:ext cx="1945261" cy="58490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T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erdapat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2 block sampling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mengalami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restan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tankos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&gt; 4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hari</a:t>
            </a:r>
            <a:endParaRPr lang="en-ID" sz="1200" b="0" i="0" u="none" strike="noStrike" dirty="0">
              <a:solidFill>
                <a:srgbClr val="000000"/>
              </a:solidFill>
              <a:effectLst/>
              <a:latin typeface="Calibri body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2AB90367-4B24-B5D4-683E-5C1EC3C9B223}"/>
              </a:ext>
            </a:extLst>
          </p:cNvPr>
          <p:cNvSpPr/>
          <p:nvPr/>
        </p:nvSpPr>
        <p:spPr>
          <a:xfrm>
            <a:off x="3156736" y="1445811"/>
            <a:ext cx="671528" cy="883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 body"/>
              </a:rPr>
              <a:t>Direct Cause 2</a:t>
            </a:r>
            <a:endParaRPr lang="en-ID" sz="1000" dirty="0">
              <a:latin typeface="Calibri body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375A106-CAFD-49C1-B288-9A65FB20CE7E}"/>
              </a:ext>
            </a:extLst>
          </p:cNvPr>
          <p:cNvSpPr/>
          <p:nvPr/>
        </p:nvSpPr>
        <p:spPr>
          <a:xfrm>
            <a:off x="3900942" y="1453144"/>
            <a:ext cx="1945261" cy="7870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/>
            <a:r>
              <a:rPr lang="fi-FI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Monitoring restan tankos </a:t>
            </a:r>
            <a:r>
              <a:rPr lang="fi-FI" sz="1200" dirty="0">
                <a:solidFill>
                  <a:srgbClr val="000000"/>
                </a:solidFill>
                <a:latin typeface="Calibri body"/>
              </a:rPr>
              <a:t>tidak maksimal</a:t>
            </a:r>
            <a:r>
              <a:rPr lang="fi-FI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(tidak ada lokasi dan lama restan)</a:t>
            </a:r>
            <a:endParaRPr lang="en-ID" sz="1200" b="0" i="0" u="none" strike="noStrike" dirty="0">
              <a:solidFill>
                <a:srgbClr val="000000"/>
              </a:solidFill>
              <a:effectLst/>
              <a:latin typeface="Calibri body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996ECBBE-E922-B4DF-66FD-11E8C4453CF4}"/>
              </a:ext>
            </a:extLst>
          </p:cNvPr>
          <p:cNvSpPr/>
          <p:nvPr/>
        </p:nvSpPr>
        <p:spPr>
          <a:xfrm>
            <a:off x="8955204" y="1445811"/>
            <a:ext cx="671528" cy="883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 body"/>
              </a:rPr>
              <a:t>Direct Cause 4</a:t>
            </a:r>
            <a:endParaRPr lang="en-ID" sz="1000" dirty="0">
              <a:latin typeface="Calibri body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4B1617-ECA7-0405-1F49-33FA6FA5D889}"/>
              </a:ext>
            </a:extLst>
          </p:cNvPr>
          <p:cNvSpPr/>
          <p:nvPr/>
        </p:nvSpPr>
        <p:spPr>
          <a:xfrm>
            <a:off x="9700077" y="1453144"/>
            <a:ext cx="1945261" cy="7870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 rtl="0" fontAlgn="ctr"/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Adanya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sarang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bagi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pertumbuhan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kumbang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tanduk</a:t>
            </a:r>
            <a:endParaRPr lang="en-ID" sz="1200" b="0" i="0" u="none" strike="noStrike" dirty="0">
              <a:solidFill>
                <a:srgbClr val="000000"/>
              </a:solidFill>
              <a:effectLst/>
              <a:latin typeface="Calibri body"/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FAEC9F8-F914-ABE4-C255-F201CEF4CE57}"/>
              </a:ext>
            </a:extLst>
          </p:cNvPr>
          <p:cNvSpPr/>
          <p:nvPr/>
        </p:nvSpPr>
        <p:spPr>
          <a:xfrm>
            <a:off x="10089727" y="2271101"/>
            <a:ext cx="1277586" cy="349795"/>
          </a:xfrm>
          <a:prstGeom prst="downArrow">
            <a:avLst>
              <a:gd name="adj1" fmla="val 50000"/>
              <a:gd name="adj2" fmla="val 48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body"/>
              </a:rPr>
              <a:t>WHY?</a:t>
            </a:r>
            <a:endParaRPr lang="en-ID" sz="1400" b="1" dirty="0">
              <a:latin typeface="Calibri body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69A1D72-70DE-265F-6FE0-12CB3413F3B3}"/>
              </a:ext>
            </a:extLst>
          </p:cNvPr>
          <p:cNvSpPr/>
          <p:nvPr/>
        </p:nvSpPr>
        <p:spPr>
          <a:xfrm>
            <a:off x="972153" y="2573031"/>
            <a:ext cx="1945261" cy="584901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/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Tidak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dilakukan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monitoring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restan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tankos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secara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detail</a:t>
            </a:r>
            <a:endParaRPr lang="en-ID" sz="1200" b="0" i="0" u="none" strike="noStrike" dirty="0">
              <a:solidFill>
                <a:srgbClr val="000000"/>
              </a:solidFill>
              <a:effectLst/>
              <a:latin typeface="Calibri body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92F0440-2928-5C6C-B9D0-98BFDFCA60E0}"/>
              </a:ext>
            </a:extLst>
          </p:cNvPr>
          <p:cNvSpPr/>
          <p:nvPr/>
        </p:nvSpPr>
        <p:spPr>
          <a:xfrm>
            <a:off x="972153" y="3609021"/>
            <a:ext cx="1945261" cy="730703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Monitoring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masih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manual yang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tidak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mengetahu</a:t>
            </a:r>
            <a:r>
              <a:rPr lang="en-US" sz="1200" dirty="0" err="1">
                <a:solidFill>
                  <a:srgbClr val="000000"/>
                </a:solidFill>
                <a:latin typeface="Calibri body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alibri body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libri body"/>
              </a:rPr>
              <a:t>lokasi</a:t>
            </a:r>
            <a:r>
              <a:rPr lang="en-US" sz="1200" dirty="0">
                <a:solidFill>
                  <a:srgbClr val="000000"/>
                </a:solidFill>
                <a:latin typeface="Calibri body"/>
              </a:rPr>
              <a:t> dan lama </a:t>
            </a:r>
            <a:r>
              <a:rPr lang="en-US" sz="1200" dirty="0" err="1">
                <a:solidFill>
                  <a:srgbClr val="000000"/>
                </a:solidFill>
                <a:latin typeface="Calibri body"/>
              </a:rPr>
              <a:t>restan</a:t>
            </a:r>
            <a:endParaRPr lang="en-ID" sz="1200" b="0" i="0" u="none" strike="noStrike" dirty="0">
              <a:solidFill>
                <a:srgbClr val="000000"/>
              </a:solidFill>
              <a:effectLst/>
              <a:latin typeface="Calibri body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2B29A4E-1F7C-A78B-A2FE-ED6CA359E7F7}"/>
              </a:ext>
            </a:extLst>
          </p:cNvPr>
          <p:cNvSpPr/>
          <p:nvPr/>
        </p:nvSpPr>
        <p:spPr>
          <a:xfrm>
            <a:off x="3900942" y="2667769"/>
            <a:ext cx="1945261" cy="678717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/>
            <a:r>
              <a:rPr lang="fi-FI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Masih menggunakan monitoring manual dengan excel</a:t>
            </a:r>
            <a:endParaRPr lang="en-ID" sz="1200" b="0" i="0" u="none" strike="noStrike" dirty="0">
              <a:solidFill>
                <a:srgbClr val="000000"/>
              </a:solidFill>
              <a:effectLst/>
              <a:latin typeface="Calibri body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046B0DB-8AEA-26F7-9C6F-AA2B6D728C2C}"/>
              </a:ext>
            </a:extLst>
          </p:cNvPr>
          <p:cNvSpPr/>
          <p:nvPr/>
        </p:nvSpPr>
        <p:spPr>
          <a:xfrm>
            <a:off x="3900942" y="3885974"/>
            <a:ext cx="1945261" cy="787019"/>
          </a:xfrm>
          <a:prstGeom prst="roundRect">
            <a:avLst/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/>
            <a:r>
              <a:rPr lang="fi-FI" sz="1200" b="1" i="0" u="none" strike="noStrike" dirty="0">
                <a:solidFill>
                  <a:schemeClr val="bg1"/>
                </a:solidFill>
                <a:effectLst/>
                <a:latin typeface="Calibri body"/>
              </a:rPr>
              <a:t>Belum ada sistem rekayasa engineering untuk monitoring tankos</a:t>
            </a:r>
            <a:endParaRPr lang="en-ID" sz="1200" b="1" i="0" u="none" strike="noStrike" dirty="0">
              <a:solidFill>
                <a:schemeClr val="bg1"/>
              </a:solidFill>
              <a:effectLst/>
              <a:latin typeface="Calibri body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CF5FC3D-9D4C-E616-DF3D-FAEE3E752449}"/>
              </a:ext>
            </a:extLst>
          </p:cNvPr>
          <p:cNvSpPr/>
          <p:nvPr/>
        </p:nvSpPr>
        <p:spPr>
          <a:xfrm>
            <a:off x="9700077" y="2662247"/>
            <a:ext cx="1945261" cy="59195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 rtl="0" fontAlgn="ctr"/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Terdapat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restan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tankos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yang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belum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diaplikasi</a:t>
            </a:r>
            <a:r>
              <a:rPr lang="en-ID" sz="1200" dirty="0">
                <a:solidFill>
                  <a:srgbClr val="000000"/>
                </a:solidFill>
                <a:latin typeface="Calibri body"/>
              </a:rPr>
              <a:t> &gt; 4 </a:t>
            </a:r>
            <a:r>
              <a:rPr lang="en-ID" sz="1200" dirty="0" err="1">
                <a:solidFill>
                  <a:srgbClr val="000000"/>
                </a:solidFill>
                <a:latin typeface="Calibri body"/>
              </a:rPr>
              <a:t>hari</a:t>
            </a:r>
            <a:endParaRPr lang="en-ID" sz="1200" b="0" i="0" u="none" strike="noStrike" dirty="0">
              <a:solidFill>
                <a:srgbClr val="000000"/>
              </a:solidFill>
              <a:effectLst/>
              <a:latin typeface="Calibri body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6AA3A02-4856-C23B-4575-CF632F5AFD67}"/>
              </a:ext>
            </a:extLst>
          </p:cNvPr>
          <p:cNvSpPr/>
          <p:nvPr/>
        </p:nvSpPr>
        <p:spPr>
          <a:xfrm>
            <a:off x="9700077" y="3707997"/>
            <a:ext cx="1945261" cy="7870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 rtl="0" fontAlgn="ctr"/>
            <a:r>
              <a:rPr lang="en-US" sz="1200" dirty="0">
                <a:solidFill>
                  <a:srgbClr val="000000"/>
                </a:solidFill>
                <a:latin typeface="Calibri body"/>
              </a:rPr>
              <a:t>T</a:t>
            </a:r>
            <a:r>
              <a:rPr lang="en-ID" sz="1200" dirty="0" err="1">
                <a:solidFill>
                  <a:srgbClr val="000000"/>
                </a:solidFill>
                <a:latin typeface="Calibri body"/>
              </a:rPr>
              <a:t>idak</a:t>
            </a:r>
            <a:r>
              <a:rPr lang="en-ID" sz="1200" dirty="0">
                <a:solidFill>
                  <a:srgbClr val="000000"/>
                </a:solidFill>
                <a:latin typeface="Calibri body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Calibri body"/>
              </a:rPr>
              <a:t>adanya</a:t>
            </a:r>
            <a:r>
              <a:rPr lang="en-ID" sz="1200" dirty="0">
                <a:solidFill>
                  <a:srgbClr val="000000"/>
                </a:solidFill>
                <a:latin typeface="Calibri body"/>
              </a:rPr>
              <a:t> alarm monitoring </a:t>
            </a:r>
            <a:r>
              <a:rPr lang="en-ID" sz="1200" dirty="0" err="1">
                <a:solidFill>
                  <a:srgbClr val="000000"/>
                </a:solidFill>
                <a:latin typeface="Calibri body"/>
              </a:rPr>
              <a:t>untuk</a:t>
            </a:r>
            <a:r>
              <a:rPr lang="en-ID" sz="1200" dirty="0">
                <a:solidFill>
                  <a:srgbClr val="000000"/>
                </a:solidFill>
                <a:latin typeface="Calibri body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Calibri body"/>
              </a:rPr>
              <a:t>penanganan</a:t>
            </a:r>
            <a:r>
              <a:rPr lang="en-ID" sz="1200" dirty="0">
                <a:solidFill>
                  <a:srgbClr val="000000"/>
                </a:solidFill>
                <a:latin typeface="Calibri body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Calibri body"/>
              </a:rPr>
              <a:t>restan</a:t>
            </a:r>
            <a:r>
              <a:rPr lang="en-ID" sz="1200" dirty="0">
                <a:solidFill>
                  <a:srgbClr val="000000"/>
                </a:solidFill>
                <a:latin typeface="Calibri body"/>
              </a:rPr>
              <a:t> </a:t>
            </a:r>
            <a:r>
              <a:rPr lang="en-ID" sz="1200" dirty="0" err="1">
                <a:solidFill>
                  <a:srgbClr val="000000"/>
                </a:solidFill>
                <a:latin typeface="Calibri body"/>
              </a:rPr>
              <a:t>tankos</a:t>
            </a:r>
            <a:r>
              <a:rPr lang="en-ID" sz="1200" dirty="0">
                <a:solidFill>
                  <a:srgbClr val="000000"/>
                </a:solidFill>
                <a:latin typeface="Calibri body"/>
              </a:rPr>
              <a:t> yang &gt; 4 </a:t>
            </a:r>
            <a:r>
              <a:rPr lang="en-ID" sz="1200" dirty="0" err="1">
                <a:solidFill>
                  <a:srgbClr val="000000"/>
                </a:solidFill>
                <a:latin typeface="Calibri body"/>
              </a:rPr>
              <a:t>hari</a:t>
            </a:r>
            <a:endParaRPr lang="en-ID" sz="1200" b="0" i="0" u="none" strike="noStrike" dirty="0">
              <a:solidFill>
                <a:srgbClr val="000000"/>
              </a:solidFill>
              <a:effectLst/>
              <a:latin typeface="Calibri body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6E357B6-1402-E774-3F39-466230A5D318}"/>
              </a:ext>
            </a:extLst>
          </p:cNvPr>
          <p:cNvSpPr/>
          <p:nvPr/>
        </p:nvSpPr>
        <p:spPr>
          <a:xfrm>
            <a:off x="3156736" y="3824393"/>
            <a:ext cx="671528" cy="883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 body"/>
              </a:rPr>
              <a:t>Root Cause 2</a:t>
            </a:r>
            <a:endParaRPr lang="en-ID" sz="1000" dirty="0">
              <a:latin typeface="Calibri body"/>
            </a:endParaRPr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2C86AD6A-7F28-314F-2885-0F9791CE7741}"/>
              </a:ext>
            </a:extLst>
          </p:cNvPr>
          <p:cNvSpPr/>
          <p:nvPr/>
        </p:nvSpPr>
        <p:spPr>
          <a:xfrm>
            <a:off x="10089727" y="3315729"/>
            <a:ext cx="1277586" cy="349795"/>
          </a:xfrm>
          <a:prstGeom prst="downArrow">
            <a:avLst>
              <a:gd name="adj1" fmla="val 50000"/>
              <a:gd name="adj2" fmla="val 48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body"/>
              </a:rPr>
              <a:t>WHY?</a:t>
            </a:r>
            <a:endParaRPr lang="en-ID" sz="1400" b="1" dirty="0">
              <a:latin typeface="Calibri body"/>
            </a:endParaRPr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7FBB3207-5634-CB2C-557C-2429CACCD21C}"/>
              </a:ext>
            </a:extLst>
          </p:cNvPr>
          <p:cNvSpPr/>
          <p:nvPr/>
        </p:nvSpPr>
        <p:spPr>
          <a:xfrm>
            <a:off x="10089726" y="4537490"/>
            <a:ext cx="1277586" cy="349795"/>
          </a:xfrm>
          <a:prstGeom prst="downArrow">
            <a:avLst>
              <a:gd name="adj1" fmla="val 50000"/>
              <a:gd name="adj2" fmla="val 48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body"/>
              </a:rPr>
              <a:t>WHY?</a:t>
            </a:r>
            <a:endParaRPr lang="en-ID" sz="1400" b="1" dirty="0">
              <a:latin typeface="Calibri body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A356778-CB20-8EF9-6BD3-13B599EA3356}"/>
              </a:ext>
            </a:extLst>
          </p:cNvPr>
          <p:cNvSpPr/>
          <p:nvPr/>
        </p:nvSpPr>
        <p:spPr>
          <a:xfrm>
            <a:off x="9700076" y="4923337"/>
            <a:ext cx="1945261" cy="787019"/>
          </a:xfrm>
          <a:prstGeom prst="roundRect">
            <a:avLst/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 rtl="0" fontAlgn="ctr"/>
            <a:r>
              <a:rPr lang="en-US" sz="1200" b="1" dirty="0">
                <a:solidFill>
                  <a:schemeClr val="bg1"/>
                </a:solidFill>
                <a:latin typeface="Calibri body"/>
              </a:rPr>
              <a:t>Belum </a:t>
            </a:r>
            <a:r>
              <a:rPr lang="en-US" sz="1200" b="1" dirty="0" err="1">
                <a:solidFill>
                  <a:schemeClr val="bg1"/>
                </a:solidFill>
                <a:latin typeface="Calibri body"/>
              </a:rPr>
              <a:t>adanya</a:t>
            </a:r>
            <a:r>
              <a:rPr lang="en-US" sz="1200" b="1" dirty="0">
                <a:solidFill>
                  <a:schemeClr val="bg1"/>
                </a:solidFill>
                <a:latin typeface="Calibri body"/>
              </a:rPr>
              <a:t> alarm monitoring </a:t>
            </a:r>
            <a:r>
              <a:rPr lang="en-US" sz="1200" b="1" dirty="0" err="1">
                <a:solidFill>
                  <a:schemeClr val="bg1"/>
                </a:solidFill>
                <a:latin typeface="Calibri body"/>
              </a:rPr>
              <a:t>mengenai</a:t>
            </a:r>
            <a:r>
              <a:rPr lang="en-US" sz="1200" b="1" dirty="0">
                <a:solidFill>
                  <a:schemeClr val="bg1"/>
                </a:solidFill>
                <a:latin typeface="Calibri body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Calibri body"/>
              </a:rPr>
              <a:t>restan</a:t>
            </a:r>
            <a:r>
              <a:rPr lang="en-US" sz="1200" b="1" dirty="0">
                <a:solidFill>
                  <a:schemeClr val="bg1"/>
                </a:solidFill>
                <a:latin typeface="Calibri body"/>
              </a:rPr>
              <a:t> </a:t>
            </a:r>
            <a:r>
              <a:rPr lang="en-US" sz="1200" b="1" dirty="0" err="1">
                <a:solidFill>
                  <a:schemeClr val="bg1"/>
                </a:solidFill>
                <a:latin typeface="Calibri body"/>
              </a:rPr>
              <a:t>tankos</a:t>
            </a:r>
            <a:r>
              <a:rPr lang="en-US" sz="1200" b="1" dirty="0">
                <a:solidFill>
                  <a:schemeClr val="bg1"/>
                </a:solidFill>
                <a:latin typeface="Calibri body"/>
              </a:rPr>
              <a:t> di </a:t>
            </a:r>
            <a:r>
              <a:rPr lang="en-US" sz="1200" b="1" dirty="0" err="1">
                <a:solidFill>
                  <a:schemeClr val="bg1"/>
                </a:solidFill>
                <a:latin typeface="Calibri body"/>
              </a:rPr>
              <a:t>lapangan</a:t>
            </a:r>
            <a:endParaRPr lang="en-ID" sz="1200" b="1" i="0" u="none" strike="noStrike" dirty="0">
              <a:solidFill>
                <a:schemeClr val="bg1"/>
              </a:solidFill>
              <a:effectLst/>
              <a:latin typeface="Calibri body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ED6BE55-E200-89D5-5E30-AFE72DB7C688}"/>
              </a:ext>
            </a:extLst>
          </p:cNvPr>
          <p:cNvSpPr/>
          <p:nvPr/>
        </p:nvSpPr>
        <p:spPr>
          <a:xfrm>
            <a:off x="8955204" y="4842144"/>
            <a:ext cx="671528" cy="883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 body"/>
              </a:rPr>
              <a:t>Root Cause 4</a:t>
            </a:r>
            <a:endParaRPr lang="en-ID" sz="1000" dirty="0">
              <a:latin typeface="Calibri body"/>
            </a:endParaRP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A205318D-A3E0-A543-0C14-AC543B09616B}"/>
              </a:ext>
            </a:extLst>
          </p:cNvPr>
          <p:cNvSpPr/>
          <p:nvPr/>
        </p:nvSpPr>
        <p:spPr>
          <a:xfrm>
            <a:off x="4260380" y="2271101"/>
            <a:ext cx="1277586" cy="349795"/>
          </a:xfrm>
          <a:prstGeom prst="downArrow">
            <a:avLst>
              <a:gd name="adj1" fmla="val 50000"/>
              <a:gd name="adj2" fmla="val 48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body"/>
              </a:rPr>
              <a:t>WHY?</a:t>
            </a:r>
            <a:endParaRPr lang="en-ID" sz="1400" b="1" dirty="0">
              <a:latin typeface="Calibri body"/>
            </a:endParaRP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A928B282-13FB-4E2A-089B-EC084C590D06}"/>
              </a:ext>
            </a:extLst>
          </p:cNvPr>
          <p:cNvSpPr/>
          <p:nvPr/>
        </p:nvSpPr>
        <p:spPr>
          <a:xfrm>
            <a:off x="4260379" y="3474598"/>
            <a:ext cx="1277586" cy="349795"/>
          </a:xfrm>
          <a:prstGeom prst="downArrow">
            <a:avLst>
              <a:gd name="adj1" fmla="val 50000"/>
              <a:gd name="adj2" fmla="val 48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body"/>
              </a:rPr>
              <a:t>WHY?</a:t>
            </a:r>
            <a:endParaRPr lang="en-ID" sz="1400" b="1" dirty="0">
              <a:latin typeface="Calibri body"/>
            </a:endParaRP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7FE12190-EEBA-ADBF-128C-1C02C0E3A2A2}"/>
              </a:ext>
            </a:extLst>
          </p:cNvPr>
          <p:cNvSpPr/>
          <p:nvPr/>
        </p:nvSpPr>
        <p:spPr>
          <a:xfrm>
            <a:off x="1320363" y="2173311"/>
            <a:ext cx="1277586" cy="349795"/>
          </a:xfrm>
          <a:prstGeom prst="downArrow">
            <a:avLst>
              <a:gd name="adj1" fmla="val 50000"/>
              <a:gd name="adj2" fmla="val 48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body"/>
              </a:rPr>
              <a:t>WHY?</a:t>
            </a:r>
            <a:endParaRPr lang="en-ID" sz="1400" b="1" dirty="0">
              <a:latin typeface="Calibri body"/>
            </a:endParaRPr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2E1773AD-B17C-E343-9CD3-886855D71393}"/>
              </a:ext>
            </a:extLst>
          </p:cNvPr>
          <p:cNvSpPr/>
          <p:nvPr/>
        </p:nvSpPr>
        <p:spPr>
          <a:xfrm>
            <a:off x="1320363" y="3194950"/>
            <a:ext cx="1277586" cy="349795"/>
          </a:xfrm>
          <a:prstGeom prst="downArrow">
            <a:avLst>
              <a:gd name="adj1" fmla="val 50000"/>
              <a:gd name="adj2" fmla="val 48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body"/>
              </a:rPr>
              <a:t>WHY?</a:t>
            </a:r>
            <a:endParaRPr lang="en-ID" sz="1400" b="1" dirty="0">
              <a:latin typeface="Calibri body"/>
            </a:endParaRP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C39FCE08-5E35-23C6-03D4-163EF12B5FD5}"/>
              </a:ext>
            </a:extLst>
          </p:cNvPr>
          <p:cNvSpPr/>
          <p:nvPr/>
        </p:nvSpPr>
        <p:spPr>
          <a:xfrm>
            <a:off x="1320363" y="4404000"/>
            <a:ext cx="1277586" cy="349795"/>
          </a:xfrm>
          <a:prstGeom prst="downArrow">
            <a:avLst>
              <a:gd name="adj1" fmla="val 50000"/>
              <a:gd name="adj2" fmla="val 48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body"/>
              </a:rPr>
              <a:t>WHY?</a:t>
            </a:r>
            <a:endParaRPr lang="en-ID" sz="1400" b="1" dirty="0">
              <a:latin typeface="Calibri body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FAAD356-D92D-C2FB-6CAC-7F341FE0AB71}"/>
              </a:ext>
            </a:extLst>
          </p:cNvPr>
          <p:cNvSpPr/>
          <p:nvPr/>
        </p:nvSpPr>
        <p:spPr>
          <a:xfrm>
            <a:off x="973714" y="4792615"/>
            <a:ext cx="1945261" cy="787019"/>
          </a:xfrm>
          <a:prstGeom prst="roundRect">
            <a:avLst/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/>
            <a:r>
              <a:rPr lang="fi-FI" sz="1200" b="1" i="0" u="none" strike="noStrike" dirty="0">
                <a:solidFill>
                  <a:schemeClr val="bg1"/>
                </a:solidFill>
                <a:effectLst/>
                <a:latin typeface="Calibri body"/>
              </a:rPr>
              <a:t>Belum ada sistem rekayasa engineering untuk monitoring tankos</a:t>
            </a:r>
            <a:endParaRPr lang="en-ID" sz="1200" b="1" i="0" u="none" strike="noStrike" dirty="0">
              <a:solidFill>
                <a:schemeClr val="bg1"/>
              </a:solidFill>
              <a:effectLst/>
              <a:latin typeface="Calibri body"/>
            </a:endParaRPr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7D6DEC58-BBAE-2462-E8FB-783050A1C863}"/>
              </a:ext>
            </a:extLst>
          </p:cNvPr>
          <p:cNvSpPr/>
          <p:nvPr/>
        </p:nvSpPr>
        <p:spPr>
          <a:xfrm>
            <a:off x="242873" y="4744409"/>
            <a:ext cx="671528" cy="883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 body"/>
              </a:rPr>
              <a:t>Root Cause 1</a:t>
            </a:r>
            <a:endParaRPr lang="en-ID" sz="1000" dirty="0">
              <a:latin typeface="Calibri body"/>
            </a:endParaRPr>
          </a:p>
        </p:txBody>
      </p:sp>
      <p:sp>
        <p:nvSpPr>
          <p:cNvPr id="51" name="TextBox 49">
            <a:extLst>
              <a:ext uri="{FF2B5EF4-FFF2-40B4-BE49-F238E27FC236}">
                <a16:creationId xmlns:a16="http://schemas.microsoft.com/office/drawing/2014/main" id="{7D8C8FA1-CB3E-304E-0442-80C665F4D7B0}"/>
              </a:ext>
            </a:extLst>
          </p:cNvPr>
          <p:cNvSpPr txBox="1"/>
          <p:nvPr/>
        </p:nvSpPr>
        <p:spPr>
          <a:xfrm>
            <a:off x="242873" y="5689497"/>
            <a:ext cx="8589646" cy="8771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Konfirmasi</a:t>
            </a:r>
            <a:r>
              <a:rPr lang="en-US" sz="12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Akar </a:t>
            </a:r>
            <a:r>
              <a:rPr lang="en-US" sz="12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Masalah</a:t>
            </a:r>
            <a:r>
              <a:rPr lang="en-US" sz="12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: </a:t>
            </a:r>
            <a:r>
              <a:rPr lang="en-US" sz="1200" b="1" dirty="0" err="1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Sistem</a:t>
            </a:r>
            <a:r>
              <a:rPr lang="en-US" sz="1200" b="1" dirty="0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 Monitoring</a:t>
            </a:r>
          </a:p>
          <a:p>
            <a:pPr algn="ctr"/>
            <a:endParaRPr lang="en-US" sz="400" dirty="0">
              <a:solidFill>
                <a:schemeClr val="tx1"/>
              </a:solidFill>
              <a:latin typeface="Calibri body"/>
              <a:cs typeface="Arial" panose="020B06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Belum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ada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system monitoring untuk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aplikasi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tankos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(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lokasi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dan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restan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)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menyebabkan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lokasi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dan lama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restan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tidak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diketahui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sehingga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monitoring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dilakukan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manual,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menyebabkan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banyak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yang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tidak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terdata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dan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menyebabkan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restan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serta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pencarian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lokasi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dropping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dilakukan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secara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manual yang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membutuhkan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waktu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3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hari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untuk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mengetahui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lokasi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restan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tersebut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BB689DA-CAB2-E9A0-C51E-2F0DEDB59F9E}"/>
              </a:ext>
            </a:extLst>
          </p:cNvPr>
          <p:cNvSpPr/>
          <p:nvPr/>
        </p:nvSpPr>
        <p:spPr>
          <a:xfrm>
            <a:off x="6065721" y="1445811"/>
            <a:ext cx="671528" cy="883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 body"/>
              </a:rPr>
              <a:t>Direct Cause 3</a:t>
            </a:r>
            <a:endParaRPr lang="en-ID" sz="1000" dirty="0">
              <a:latin typeface="Calibri body"/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D8772F02-919A-6B39-2F9D-3B634185D6EB}"/>
              </a:ext>
            </a:extLst>
          </p:cNvPr>
          <p:cNvSpPr/>
          <p:nvPr/>
        </p:nvSpPr>
        <p:spPr>
          <a:xfrm>
            <a:off x="6810594" y="1453144"/>
            <a:ext cx="1945261" cy="7870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 rtl="0" fontAlgn="ctr"/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Aktivitas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monitoring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restan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dilakukan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secara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manual (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keliling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seluruh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area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aplikasi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)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C1E46D62-0527-0BDB-CEB2-CD1E33AD4188}"/>
              </a:ext>
            </a:extLst>
          </p:cNvPr>
          <p:cNvSpPr/>
          <p:nvPr/>
        </p:nvSpPr>
        <p:spPr>
          <a:xfrm>
            <a:off x="7200244" y="2271101"/>
            <a:ext cx="1277586" cy="349795"/>
          </a:xfrm>
          <a:prstGeom prst="downArrow">
            <a:avLst>
              <a:gd name="adj1" fmla="val 50000"/>
              <a:gd name="adj2" fmla="val 48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body"/>
              </a:rPr>
              <a:t>WHY?</a:t>
            </a:r>
            <a:endParaRPr lang="en-ID" sz="1400" b="1" dirty="0">
              <a:latin typeface="Calibri body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CA38764-CDE9-A75F-2FC7-E47EDE9F81E4}"/>
              </a:ext>
            </a:extLst>
          </p:cNvPr>
          <p:cNvSpPr/>
          <p:nvPr/>
        </p:nvSpPr>
        <p:spPr>
          <a:xfrm>
            <a:off x="6810594" y="2662247"/>
            <a:ext cx="1945261" cy="59195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 rtl="0" fontAlgn="ctr"/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Monitoring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lokasi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restan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tidak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terdata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dengan</a:t>
            </a:r>
            <a:r>
              <a:rPr lang="en-ID" sz="1200" b="0" i="0" u="none" strike="noStrike" dirty="0">
                <a:solidFill>
                  <a:srgbClr val="000000"/>
                </a:solidFill>
                <a:effectLst/>
                <a:latin typeface="Calibri body"/>
              </a:rPr>
              <a:t> </a:t>
            </a:r>
            <a:r>
              <a:rPr lang="en-ID" sz="1200" b="0" i="0" u="none" strike="noStrike" dirty="0" err="1">
                <a:solidFill>
                  <a:srgbClr val="000000"/>
                </a:solidFill>
                <a:effectLst/>
                <a:latin typeface="Calibri body"/>
              </a:rPr>
              <a:t>baik</a:t>
            </a:r>
            <a:endParaRPr lang="en-ID" sz="1200" b="0" i="0" u="none" strike="noStrike" dirty="0">
              <a:solidFill>
                <a:srgbClr val="000000"/>
              </a:solidFill>
              <a:effectLst/>
              <a:latin typeface="Calibri body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D8FD567-A527-D3C8-2E25-074211DF8F7C}"/>
              </a:ext>
            </a:extLst>
          </p:cNvPr>
          <p:cNvSpPr/>
          <p:nvPr/>
        </p:nvSpPr>
        <p:spPr>
          <a:xfrm>
            <a:off x="6810594" y="3707997"/>
            <a:ext cx="1945261" cy="787019"/>
          </a:xfrm>
          <a:prstGeom prst="round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 rtl="0" fontAlgn="ctr"/>
            <a:r>
              <a:rPr lang="en-US" sz="1200" dirty="0" err="1">
                <a:solidFill>
                  <a:srgbClr val="000000"/>
                </a:solidFill>
                <a:latin typeface="Calibri body"/>
              </a:rPr>
              <a:t>Tidak</a:t>
            </a:r>
            <a:r>
              <a:rPr lang="en-US" sz="1200" dirty="0">
                <a:solidFill>
                  <a:srgbClr val="000000"/>
                </a:solidFill>
                <a:latin typeface="Calibri body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libri body"/>
              </a:rPr>
              <a:t>adanya</a:t>
            </a:r>
            <a:r>
              <a:rPr lang="en-US" sz="1200" dirty="0">
                <a:solidFill>
                  <a:srgbClr val="000000"/>
                </a:solidFill>
                <a:latin typeface="Calibri body"/>
              </a:rPr>
              <a:t> system monitoring yang </a:t>
            </a:r>
            <a:r>
              <a:rPr lang="en-US" sz="1200" dirty="0" err="1">
                <a:solidFill>
                  <a:srgbClr val="000000"/>
                </a:solidFill>
                <a:latin typeface="Calibri body"/>
              </a:rPr>
              <a:t>mecakup</a:t>
            </a:r>
            <a:r>
              <a:rPr lang="en-US" sz="1200" dirty="0">
                <a:solidFill>
                  <a:srgbClr val="000000"/>
                </a:solidFill>
                <a:latin typeface="Calibri body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alibri body"/>
              </a:rPr>
              <a:t>lokasi</a:t>
            </a:r>
            <a:r>
              <a:rPr lang="en-US" sz="1200" dirty="0">
                <a:solidFill>
                  <a:srgbClr val="000000"/>
                </a:solidFill>
                <a:latin typeface="Calibri body"/>
              </a:rPr>
              <a:t> dan lama </a:t>
            </a:r>
            <a:r>
              <a:rPr lang="en-US" sz="1200" dirty="0" err="1">
                <a:solidFill>
                  <a:srgbClr val="000000"/>
                </a:solidFill>
                <a:latin typeface="Calibri body"/>
              </a:rPr>
              <a:t>restan</a:t>
            </a:r>
            <a:endParaRPr lang="en-ID" sz="1200" b="0" i="0" u="none" strike="noStrike" dirty="0">
              <a:solidFill>
                <a:srgbClr val="000000"/>
              </a:solidFill>
              <a:effectLst/>
              <a:latin typeface="Calibri body"/>
            </a:endParaRP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3C27C6B1-E2D8-278B-0DF9-25F9302E42DB}"/>
              </a:ext>
            </a:extLst>
          </p:cNvPr>
          <p:cNvSpPr/>
          <p:nvPr/>
        </p:nvSpPr>
        <p:spPr>
          <a:xfrm>
            <a:off x="7200244" y="3315729"/>
            <a:ext cx="1277586" cy="349795"/>
          </a:xfrm>
          <a:prstGeom prst="downArrow">
            <a:avLst>
              <a:gd name="adj1" fmla="val 50000"/>
              <a:gd name="adj2" fmla="val 48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body"/>
              </a:rPr>
              <a:t>WHY?</a:t>
            </a:r>
            <a:endParaRPr lang="en-ID" sz="1400" b="1" dirty="0">
              <a:latin typeface="Calibri body"/>
            </a:endParaRPr>
          </a:p>
        </p:txBody>
      </p:sp>
      <p:sp>
        <p:nvSpPr>
          <p:cNvPr id="67" name="Arrow: Down 66">
            <a:extLst>
              <a:ext uri="{FF2B5EF4-FFF2-40B4-BE49-F238E27FC236}">
                <a16:creationId xmlns:a16="http://schemas.microsoft.com/office/drawing/2014/main" id="{6D9ECEF2-2BC8-FFAA-7CA3-46AFFDB20F20}"/>
              </a:ext>
            </a:extLst>
          </p:cNvPr>
          <p:cNvSpPr/>
          <p:nvPr/>
        </p:nvSpPr>
        <p:spPr>
          <a:xfrm>
            <a:off x="7200243" y="4537490"/>
            <a:ext cx="1277586" cy="349795"/>
          </a:xfrm>
          <a:prstGeom prst="downArrow">
            <a:avLst>
              <a:gd name="adj1" fmla="val 50000"/>
              <a:gd name="adj2" fmla="val 4879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libri body"/>
              </a:rPr>
              <a:t>WHY?</a:t>
            </a:r>
            <a:endParaRPr lang="en-ID" sz="1400" b="1" dirty="0">
              <a:latin typeface="Calibri body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9E16A11-2381-AEEE-1D92-95BC263CCAA1}"/>
              </a:ext>
            </a:extLst>
          </p:cNvPr>
          <p:cNvSpPr/>
          <p:nvPr/>
        </p:nvSpPr>
        <p:spPr>
          <a:xfrm>
            <a:off x="6810593" y="4923337"/>
            <a:ext cx="1945261" cy="787019"/>
          </a:xfrm>
          <a:prstGeom prst="roundRect">
            <a:avLst/>
          </a:prstGeom>
          <a:solidFill>
            <a:srgbClr val="FF000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36000" bIns="36000" rtlCol="0" anchor="t" anchorCtr="1"/>
          <a:lstStyle/>
          <a:p>
            <a:pPr algn="ctr"/>
            <a:r>
              <a:rPr lang="fi-FI" sz="1200" b="1" i="0" u="none" strike="noStrike" dirty="0">
                <a:solidFill>
                  <a:schemeClr val="bg1"/>
                </a:solidFill>
                <a:effectLst/>
                <a:latin typeface="Calibri body"/>
              </a:rPr>
              <a:t>Belum ada sistem rekayasa engineering untuk monitoring tankos</a:t>
            </a:r>
            <a:endParaRPr lang="en-ID" sz="1200" b="1" i="0" u="none" strike="noStrike" dirty="0">
              <a:solidFill>
                <a:schemeClr val="bg1"/>
              </a:solidFill>
              <a:effectLst/>
              <a:latin typeface="Calibri body"/>
            </a:endParaRP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8AE1E49A-6868-569A-8D98-AB24B85DA585}"/>
              </a:ext>
            </a:extLst>
          </p:cNvPr>
          <p:cNvSpPr/>
          <p:nvPr/>
        </p:nvSpPr>
        <p:spPr>
          <a:xfrm>
            <a:off x="6065721" y="4842144"/>
            <a:ext cx="671528" cy="8834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Calibri body"/>
              </a:rPr>
              <a:t>Root Cause 3</a:t>
            </a:r>
            <a:endParaRPr lang="en-ID" sz="1000" dirty="0">
              <a:latin typeface="Calibri body"/>
            </a:endParaRPr>
          </a:p>
        </p:txBody>
      </p:sp>
      <p:sp>
        <p:nvSpPr>
          <p:cNvPr id="71" name="TextBox 49">
            <a:extLst>
              <a:ext uri="{FF2B5EF4-FFF2-40B4-BE49-F238E27FC236}">
                <a16:creationId xmlns:a16="http://schemas.microsoft.com/office/drawing/2014/main" id="{0A1050FA-46A6-3B57-5072-DFD109EFFFE5}"/>
              </a:ext>
            </a:extLst>
          </p:cNvPr>
          <p:cNvSpPr txBox="1"/>
          <p:nvPr/>
        </p:nvSpPr>
        <p:spPr>
          <a:xfrm>
            <a:off x="8839563" y="5726821"/>
            <a:ext cx="3109564" cy="8463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Konfirmasi</a:t>
            </a:r>
            <a:r>
              <a:rPr lang="en-US" sz="12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Akar </a:t>
            </a:r>
            <a:r>
              <a:rPr lang="en-US" sz="12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Masalah</a:t>
            </a:r>
            <a:r>
              <a:rPr lang="en-US" sz="12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: </a:t>
            </a:r>
            <a:r>
              <a:rPr lang="en-US" sz="1200" b="1" dirty="0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Alarm Monitoring</a:t>
            </a:r>
          </a:p>
          <a:p>
            <a:pPr algn="ctr"/>
            <a:endParaRPr lang="en-US" sz="400" dirty="0">
              <a:solidFill>
                <a:schemeClr val="tx1"/>
              </a:solidFill>
              <a:latin typeface="Calibri body"/>
              <a:cs typeface="Arial" panose="020B0604020202020204" pitchFamily="34" charset="0"/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Tidak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adanya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alarm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restan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tankos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untuk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penanganan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berkembangnya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sarang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kumbang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tanduk</a:t>
            </a:r>
            <a:r>
              <a:rPr lang="en-US" sz="11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8785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5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MERENCANAKAN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911AA-61AA-4371-AB48-E45D34E22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990115"/>
            <a:ext cx="2446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46266"/>
                </a:solidFill>
                <a:latin typeface="+mn-lt"/>
              </a:rPr>
              <a:t>Alternatif Solusi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495B52-E316-3004-65A2-E0FD0883A0D3}"/>
              </a:ext>
            </a:extLst>
          </p:cNvPr>
          <p:cNvGraphicFramePr>
            <a:graphicFrameLocks noGrp="1"/>
          </p:cNvGraphicFramePr>
          <p:nvPr/>
        </p:nvGraphicFramePr>
        <p:xfrm>
          <a:off x="272174" y="1298486"/>
          <a:ext cx="11594707" cy="4461449"/>
        </p:xfrm>
        <a:graphic>
          <a:graphicData uri="http://schemas.openxmlformats.org/drawingml/2006/table">
            <a:tbl>
              <a:tblPr/>
              <a:tblGrid>
                <a:gridCol w="1819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261081539"/>
                    </a:ext>
                  </a:extLst>
                </a:gridCol>
                <a:gridCol w="2519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608">
                  <a:extLst>
                    <a:ext uri="{9D8B030D-6E8A-4147-A177-3AD203B41FA5}">
                      <a16:colId xmlns:a16="http://schemas.microsoft.com/office/drawing/2014/main" val="1043074553"/>
                    </a:ext>
                  </a:extLst>
                </a:gridCol>
                <a:gridCol w="3166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350">
                  <a:extLst>
                    <a:ext uri="{9D8B030D-6E8A-4147-A177-3AD203B41FA5}">
                      <a16:colId xmlns:a16="http://schemas.microsoft.com/office/drawing/2014/main" val="928717935"/>
                    </a:ext>
                  </a:extLst>
                </a:gridCol>
              </a:tblGrid>
              <a:tr h="264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Akar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Masalah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Belum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ada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 system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rekayasa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 engineering untuk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tankos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3038" indent="-173038" algn="l" rtl="0" fontAlgn="t">
                        <a:buFont typeface="Wingdings" pitchFamily="2" charset="2"/>
                        <a:buChar char="q"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endParaRPr lang="id-ID" sz="1200" b="1" baseline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6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Alternatif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Solusi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system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berbasis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WebGIS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swadaya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dengan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program Phyton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system monitoring digital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dengan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domain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jasa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vendor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algn="just" rtl="0" fontAlgn="t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system monitoring digital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dengan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peta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manual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menggunakan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ArcGIS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algn="just" rtl="0" fontAlgn="t"/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07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proses 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rtl="0" fontAlgn="t">
                        <a:buFont typeface="Wingdings" panose="05000000000000000000" pitchFamily="2" charset="2"/>
                        <a:buNone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Positif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real time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system 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swadaya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(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mahal)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Menambah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wawasan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surveyor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Dapat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di maintenance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sendiri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Berinisiasi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untuk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inovasi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diluar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pekerjaan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sehari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hari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just" rtl="0" fontAlgn="t">
                        <a:buFont typeface="Wingdings" panose="05000000000000000000" pitchFamily="2" charset="2"/>
                        <a:buChar char="q"/>
                      </a:pPr>
                      <a:endParaRPr lang="id-ID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Positif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marR="0" lvl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real time</a:t>
                      </a:r>
                    </a:p>
                    <a:p>
                      <a:pPr marL="228600" marR="0" lvl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Langsung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terima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hasil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rekayasa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yang di develop vendor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rtl="0" fontAlgn="t">
                        <a:buFont typeface="Wingdings" pitchFamily="2" charset="2"/>
                        <a:buNone/>
                      </a:pPr>
                      <a:endParaRPr lang="en-US" sz="105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Positif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system 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swadaya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(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mahal)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just" rtl="0" fontAlgn="t">
                        <a:buFont typeface="Wingdings" panose="05000000000000000000" pitchFamily="2" charset="2"/>
                        <a:buChar char="q"/>
                      </a:pPr>
                      <a:endParaRPr lang="id-ID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252">
                <a:tc v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rtl="0" fontAlgn="t">
                        <a:buFont typeface="Wingdings" panose="05000000000000000000" pitchFamily="2" charset="2"/>
                        <a:buNone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Negatif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Dalam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proses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sering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banyak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masalah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sehingga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perlu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banyak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literatur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just" rtl="0" fontAlgn="t">
                        <a:buFont typeface="Wingdings" panose="05000000000000000000" pitchFamily="2" charset="2"/>
                        <a:buChar char="q"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Negatif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marR="0" lvl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Memerlukan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biaya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yang besar untuk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jasa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oleh vendor</a:t>
                      </a:r>
                    </a:p>
                    <a:p>
                      <a:pPr marL="228600" marR="0" lvl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dapat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di maintenance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sendiri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,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harus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melalui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vendor</a:t>
                      </a:r>
                    </a:p>
                    <a:p>
                      <a:pPr marL="228600" marR="0" lvl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Proses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pekerjaan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vendor yang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cukup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lama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rtl="0" fontAlgn="t">
                        <a:buFont typeface="Wingdings" pitchFamily="2" charset="2"/>
                        <a:buNone/>
                      </a:pP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rtl="0" fontAlgn="t">
                        <a:buFont typeface="Wingdings" panose="05000000000000000000" pitchFamily="2" charset="2"/>
                        <a:buNone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Negatif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real time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Proses 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masih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semi digital yang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masih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harus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update GIS database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melalui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ArcGIS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Update database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setiap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saat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yang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memerlukan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banyak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waktu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id-ID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just" rtl="0" fontAlgn="t">
                        <a:buFont typeface="Wingdings" panose="05000000000000000000" pitchFamily="2" charset="2"/>
                        <a:buChar char="q"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42141"/>
                  </a:ext>
                </a:extLst>
              </a:tr>
              <a:tr h="2005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Waktu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penyelesaian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30 Hari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90 Hari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40 Hari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442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Rp. 3.000.000,-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Rp. 100.000.000,-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Rp. 3.000.000,-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234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Kesimpulan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 2" panose="05020102010507070707" pitchFamily="18" charset="2"/>
                        </a:rPr>
                        <a:t>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Wingdings 2" panose="05020102010507070707" pitchFamily="18" charset="2"/>
                        </a:rPr>
                        <a:t>Ó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Wingdings 2" panose="05020102010507070707" pitchFamily="18" charset="2"/>
                        </a:rPr>
                        <a:t>Ó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1929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F3B57E-6FBE-5843-55C2-8411832F8F90}"/>
              </a:ext>
            </a:extLst>
          </p:cNvPr>
          <p:cNvGraphicFramePr>
            <a:graphicFrameLocks noGrp="1"/>
          </p:cNvGraphicFramePr>
          <p:nvPr/>
        </p:nvGraphicFramePr>
        <p:xfrm>
          <a:off x="4541827" y="5486500"/>
          <a:ext cx="2341128" cy="1082686"/>
        </p:xfrm>
        <a:graphic>
          <a:graphicData uri="http://schemas.openxmlformats.org/drawingml/2006/table">
            <a:tbl>
              <a:tblPr/>
              <a:tblGrid>
                <a:gridCol w="321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583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WAKTU (HARI)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0-7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8-14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4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15-30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&gt;31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3C0DC3-A1B1-3246-6807-25C9E57A73C5}"/>
              </a:ext>
            </a:extLst>
          </p:cNvPr>
          <p:cNvGraphicFramePr>
            <a:graphicFrameLocks noGrp="1"/>
          </p:cNvGraphicFramePr>
          <p:nvPr/>
        </p:nvGraphicFramePr>
        <p:xfrm>
          <a:off x="6999569" y="5482917"/>
          <a:ext cx="1951926" cy="1082687"/>
        </p:xfrm>
        <a:graphic>
          <a:graphicData uri="http://schemas.openxmlformats.org/drawingml/2006/table">
            <a:tbl>
              <a:tblPr/>
              <a:tblGrid>
                <a:gridCol w="480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8687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COST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&lt;50 JT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51 – 100 JT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0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 – 150 JT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&gt;150 JT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CBF5C22-BFA1-C36D-CF90-2342DEA7FE80}"/>
              </a:ext>
            </a:extLst>
          </p:cNvPr>
          <p:cNvGraphicFramePr>
            <a:graphicFrameLocks noGrp="1"/>
          </p:cNvGraphicFramePr>
          <p:nvPr/>
        </p:nvGraphicFramePr>
        <p:xfrm>
          <a:off x="9068109" y="5482917"/>
          <a:ext cx="2671806" cy="682717"/>
        </p:xfrm>
        <a:graphic>
          <a:graphicData uri="http://schemas.openxmlformats.org/drawingml/2006/table">
            <a:tbl>
              <a:tblPr/>
              <a:tblGrid>
                <a:gridCol w="567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842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TEKNOLOGI ADAPTIF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2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ADA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TIDAK ADA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75EED0B-1B19-7610-4C8F-CB5ACA01A9E1}"/>
              </a:ext>
            </a:extLst>
          </p:cNvPr>
          <p:cNvGraphicFramePr>
            <a:graphicFrameLocks noGrp="1"/>
          </p:cNvGraphicFramePr>
          <p:nvPr/>
        </p:nvGraphicFramePr>
        <p:xfrm>
          <a:off x="2118668" y="5486502"/>
          <a:ext cx="2306546" cy="1082687"/>
        </p:xfrm>
        <a:graphic>
          <a:graphicData uri="http://schemas.openxmlformats.org/drawingml/2006/table">
            <a:tbl>
              <a:tblPr/>
              <a:tblGrid>
                <a:gridCol w="316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760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DAMPAK PROSES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– N</a:t>
                      </a:r>
                    </a:p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&gt;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– N</a:t>
                      </a:r>
                    </a:p>
                    <a:p>
                      <a:pPr algn="ctr" fontAlgn="b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(2)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543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– N</a:t>
                      </a:r>
                    </a:p>
                    <a:p>
                      <a:pPr algn="ctr" fontAlgn="b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(1)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– N</a:t>
                      </a:r>
                    </a:p>
                    <a:p>
                      <a:pPr algn="ctr" fontAlgn="b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&lt;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720821-68B7-4368-BD43-56BD21416BC2}"/>
              </a:ext>
            </a:extLst>
          </p:cNvPr>
          <p:cNvGraphicFramePr>
            <a:graphicFrameLocks noGrp="1"/>
          </p:cNvGraphicFramePr>
          <p:nvPr/>
        </p:nvGraphicFramePr>
        <p:xfrm>
          <a:off x="339725" y="5482917"/>
          <a:ext cx="1662330" cy="1086274"/>
        </p:xfrm>
        <a:graphic>
          <a:graphicData uri="http://schemas.openxmlformats.org/drawingml/2006/table">
            <a:tbl>
              <a:tblPr/>
              <a:tblGrid>
                <a:gridCol w="196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6035">
                <a:tc rowSpan="2"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BENEFIT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BESAR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A1 = 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F91B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A2 = 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KECIL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A3 = 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A4 = 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888"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KECIL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BESAR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888"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2DC2DBF-2664-EAF2-19AC-9AFEE9855A60}"/>
              </a:ext>
            </a:extLst>
          </p:cNvPr>
          <p:cNvSpPr/>
          <p:nvPr/>
        </p:nvSpPr>
        <p:spPr>
          <a:xfrm>
            <a:off x="4686300" y="3571551"/>
            <a:ext cx="438150" cy="19863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A1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7625AA-81DE-E770-CA04-D8D137DAFD4E}"/>
              </a:ext>
            </a:extLst>
          </p:cNvPr>
          <p:cNvSpPr/>
          <p:nvPr/>
        </p:nvSpPr>
        <p:spPr>
          <a:xfrm>
            <a:off x="7696200" y="3571551"/>
            <a:ext cx="438150" cy="1986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A4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B00166-3647-6F6E-7A70-998FC194B887}"/>
              </a:ext>
            </a:extLst>
          </p:cNvPr>
          <p:cNvSpPr/>
          <p:nvPr/>
        </p:nvSpPr>
        <p:spPr>
          <a:xfrm>
            <a:off x="11375443" y="3571551"/>
            <a:ext cx="438150" cy="1986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A4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7874DD-A9FA-1F90-FB04-6DF9174B505B}"/>
              </a:ext>
            </a:extLst>
          </p:cNvPr>
          <p:cNvSpPr/>
          <p:nvPr/>
        </p:nvSpPr>
        <p:spPr>
          <a:xfrm>
            <a:off x="4686300" y="4847838"/>
            <a:ext cx="438150" cy="1986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A3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159903-D9A2-BF9B-D04C-24C4AE4D5F46}"/>
              </a:ext>
            </a:extLst>
          </p:cNvPr>
          <p:cNvSpPr/>
          <p:nvPr/>
        </p:nvSpPr>
        <p:spPr>
          <a:xfrm>
            <a:off x="4686300" y="5054475"/>
            <a:ext cx="438150" cy="19863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A1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482D706-7644-A84C-A20C-4ADB9F0968B7}"/>
              </a:ext>
            </a:extLst>
          </p:cNvPr>
          <p:cNvSpPr/>
          <p:nvPr/>
        </p:nvSpPr>
        <p:spPr>
          <a:xfrm>
            <a:off x="7696200" y="4847838"/>
            <a:ext cx="438150" cy="1986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A4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24BFC8-FC95-E090-A693-C89B3379CBE5}"/>
              </a:ext>
            </a:extLst>
          </p:cNvPr>
          <p:cNvSpPr/>
          <p:nvPr/>
        </p:nvSpPr>
        <p:spPr>
          <a:xfrm>
            <a:off x="7696200" y="5054474"/>
            <a:ext cx="438150" cy="19863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A2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E9F139-DAE3-3DEA-7C5B-52DBE8849FEB}"/>
              </a:ext>
            </a:extLst>
          </p:cNvPr>
          <p:cNvSpPr/>
          <p:nvPr/>
        </p:nvSpPr>
        <p:spPr>
          <a:xfrm>
            <a:off x="11375443" y="5046473"/>
            <a:ext cx="438150" cy="19863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A1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485C4D-88EB-8559-5CB7-D2F33DEFD91E}"/>
              </a:ext>
            </a:extLst>
          </p:cNvPr>
          <p:cNvSpPr/>
          <p:nvPr/>
        </p:nvSpPr>
        <p:spPr>
          <a:xfrm>
            <a:off x="11375443" y="4847838"/>
            <a:ext cx="438150" cy="1986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A4</a:t>
            </a:r>
            <a:endParaRPr lang="en-ID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144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5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MERENCANAKAN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911AA-61AA-4371-AB48-E45D34E22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990115"/>
            <a:ext cx="2446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46266"/>
                </a:solidFill>
                <a:latin typeface="+mn-lt"/>
              </a:rPr>
              <a:t>Alternatif Solusi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495B52-E316-3004-65A2-E0FD0883A0D3}"/>
              </a:ext>
            </a:extLst>
          </p:cNvPr>
          <p:cNvGraphicFramePr>
            <a:graphicFrameLocks noGrp="1"/>
          </p:cNvGraphicFramePr>
          <p:nvPr/>
        </p:nvGraphicFramePr>
        <p:xfrm>
          <a:off x="272174" y="1298486"/>
          <a:ext cx="11594707" cy="4349016"/>
        </p:xfrm>
        <a:graphic>
          <a:graphicData uri="http://schemas.openxmlformats.org/drawingml/2006/table">
            <a:tbl>
              <a:tblPr/>
              <a:tblGrid>
                <a:gridCol w="1819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6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160">
                  <a:extLst>
                    <a:ext uri="{9D8B030D-6E8A-4147-A177-3AD203B41FA5}">
                      <a16:colId xmlns:a16="http://schemas.microsoft.com/office/drawing/2014/main" val="3261081539"/>
                    </a:ext>
                  </a:extLst>
                </a:gridCol>
                <a:gridCol w="25195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608">
                  <a:extLst>
                    <a:ext uri="{9D8B030D-6E8A-4147-A177-3AD203B41FA5}">
                      <a16:colId xmlns:a16="http://schemas.microsoft.com/office/drawing/2014/main" val="1043074553"/>
                    </a:ext>
                  </a:extLst>
                </a:gridCol>
                <a:gridCol w="3166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5350">
                  <a:extLst>
                    <a:ext uri="{9D8B030D-6E8A-4147-A177-3AD203B41FA5}">
                      <a16:colId xmlns:a16="http://schemas.microsoft.com/office/drawing/2014/main" val="928717935"/>
                    </a:ext>
                  </a:extLst>
                </a:gridCol>
              </a:tblGrid>
              <a:tr h="264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Akar</a:t>
                      </a:r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latin typeface="+mn-lt"/>
                        </a:rPr>
                        <a:t> </a:t>
                      </a:r>
                      <a:r>
                        <a:rPr lang="en-US" sz="1600" b="1" i="0" u="none" strike="noStrike" dirty="0" err="1">
                          <a:solidFill>
                            <a:schemeClr val="bg1"/>
                          </a:solidFill>
                          <a:latin typeface="+mn-lt"/>
                        </a:rPr>
                        <a:t>Masalah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Belum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ada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 alarm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mengenai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restan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 di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itchFamily="34" charset="0"/>
                          <a:cs typeface="Arial" pitchFamily="34" charset="0"/>
                        </a:rPr>
                        <a:t>lapangan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173038" indent="-173038" algn="l" rtl="0" fontAlgn="t">
                        <a:buFont typeface="Wingdings" pitchFamily="2" charset="2"/>
                        <a:buChar char="q"/>
                      </a:pP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endParaRPr lang="id-ID" sz="1200" b="1" baseline="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76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Alternatif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Solusi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id-ID" sz="14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alarm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berbasis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peta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WebGIS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swadaya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dengan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program Phyton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alarm monitoring manual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dengan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menggunakan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excel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algn="just" rtl="0" fontAlgn="t"/>
                      <a:endParaRPr lang="es-ES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alarm monitoring digital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dengan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peta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manual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menggunakan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ArcGIS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72000" algn="just" rtl="0" fontAlgn="t"/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077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proses 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rtl="0" fontAlgn="t">
                        <a:buFont typeface="Wingdings" panose="05000000000000000000" pitchFamily="2" charset="2"/>
                        <a:buNone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Positif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Alarm 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real time dan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otomatis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system 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swadaya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(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mahal)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Dapat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di maintenance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sendiri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Dapat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mengetahui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lama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restan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beserta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lokasinya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berdasarkan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peta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dropping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just" rtl="0" fontAlgn="t">
                        <a:buFont typeface="Wingdings" panose="05000000000000000000" pitchFamily="2" charset="2"/>
                        <a:buChar char="q"/>
                      </a:pPr>
                      <a:endParaRPr lang="id-ID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Positif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marR="0" lvl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alarm 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swadaya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(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mahal)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l" rtl="0" fontAlgn="t">
                        <a:buFont typeface="Wingdings" pitchFamily="2" charset="2"/>
                        <a:buNone/>
                      </a:pPr>
                      <a:endParaRPr lang="en-US" sz="105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Positif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alarm 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swadaya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(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mahal)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Dapat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mengetahui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lokasi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dropping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dengan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manual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peta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ArcGIS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71450" indent="-171450" algn="just" rtl="0" fontAlgn="t">
                        <a:buFont typeface="Wingdings" panose="05000000000000000000" pitchFamily="2" charset="2"/>
                        <a:buChar char="q"/>
                      </a:pPr>
                      <a:endParaRPr lang="id-ID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77252">
                <a:tc vMerge="1">
                  <a:txBody>
                    <a:bodyPr/>
                    <a:lstStyle/>
                    <a:p>
                      <a:pPr algn="ctr" fontAlgn="ctr"/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rtl="0" fontAlgn="t">
                        <a:buFont typeface="Wingdings" panose="05000000000000000000" pitchFamily="2" charset="2"/>
                        <a:buNone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Negatif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Dalam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proses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diperlukan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banyak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literatur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dan trial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just" rtl="0" fontAlgn="t">
                        <a:buFont typeface="Wingdings" panose="05000000000000000000" pitchFamily="2" charset="2"/>
                        <a:buChar char="q"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Negatif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marR="0" lvl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Alarm 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manual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dengan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input data excel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setiap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saat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228600" marR="0" lvl="0" indent="-22860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Banyak data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terinput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dengan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maksimal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akibat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real time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l" rtl="0" fontAlgn="t">
                        <a:buFont typeface="Wingdings" pitchFamily="2" charset="2"/>
                        <a:buNone/>
                      </a:pPr>
                      <a:endParaRPr lang="en-US" sz="1200" b="0" i="0" u="none" strike="noStrike" baseline="0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 rtl="0" fontAlgn="t">
                        <a:buFont typeface="Wingdings" panose="05000000000000000000" pitchFamily="2" charset="2"/>
                        <a:buNone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Negatif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Alarm monitoring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real time</a:t>
                      </a:r>
                    </a:p>
                    <a:p>
                      <a:pPr marL="228600" indent="-228600" algn="just" rtl="0" fontAlgn="t">
                        <a:buFont typeface="+mj-lt"/>
                        <a:buAutoNum type="arabicPeriod"/>
                      </a:pP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Proses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peta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dilakukan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secara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manual dan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tidak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berkesinambungan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  <a:p>
                      <a:pPr marL="228600" marR="0" lvl="0" indent="-22860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Dalam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proses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pembuatan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diperlukan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banyak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05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literatur</a:t>
                      </a:r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dan trial</a:t>
                      </a:r>
                    </a:p>
                    <a:p>
                      <a:pPr marL="0" marR="0" lvl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id-ID" sz="105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171450" indent="-171450" algn="just" rtl="0" fontAlgn="t">
                        <a:buFont typeface="Wingdings" panose="05000000000000000000" pitchFamily="2" charset="2"/>
                        <a:buChar char="q"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142141"/>
                  </a:ext>
                </a:extLst>
              </a:tr>
              <a:tr h="20051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Waktu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penyelesaian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30 Hari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30 Hari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40 Hari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442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Cost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Rp. 3.000.000,-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Rp. 200.000,-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Rp. 1.000.000,-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1234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Kesimpulan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Wingdings 2" panose="05020102010507070707" pitchFamily="18" charset="2"/>
                        </a:rPr>
                        <a:t>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Wingdings 2" panose="05020102010507070707" pitchFamily="18" charset="2"/>
                        </a:rPr>
                        <a:t>Ó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7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D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Wingdings 2" panose="05020102010507070707" pitchFamily="18" charset="2"/>
                        </a:rPr>
                        <a:t>Ó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1929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F3B57E-6FBE-5843-55C2-8411832F8F90}"/>
              </a:ext>
            </a:extLst>
          </p:cNvPr>
          <p:cNvGraphicFramePr>
            <a:graphicFrameLocks noGrp="1"/>
          </p:cNvGraphicFramePr>
          <p:nvPr/>
        </p:nvGraphicFramePr>
        <p:xfrm>
          <a:off x="4541827" y="5659086"/>
          <a:ext cx="2341128" cy="910100"/>
        </p:xfrm>
        <a:graphic>
          <a:graphicData uri="http://schemas.openxmlformats.org/drawingml/2006/table">
            <a:tbl>
              <a:tblPr/>
              <a:tblGrid>
                <a:gridCol w="3214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3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93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0706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WAKTU (HARI)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0-7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8-14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6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15-30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&gt;31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3C0DC3-A1B1-3246-6807-25C9E57A73C5}"/>
              </a:ext>
            </a:extLst>
          </p:cNvPr>
          <p:cNvGraphicFramePr>
            <a:graphicFrameLocks noGrp="1"/>
          </p:cNvGraphicFramePr>
          <p:nvPr/>
        </p:nvGraphicFramePr>
        <p:xfrm>
          <a:off x="6999569" y="5655504"/>
          <a:ext cx="1951926" cy="910101"/>
        </p:xfrm>
        <a:graphic>
          <a:graphicData uri="http://schemas.openxmlformats.org/drawingml/2006/table">
            <a:tbl>
              <a:tblPr/>
              <a:tblGrid>
                <a:gridCol w="4803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4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63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COST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&lt;50 JT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51 – 100 JT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7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101 – 150 JT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&gt;150 JT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CBF5C22-BFA1-C36D-CF90-2342DEA7FE80}"/>
              </a:ext>
            </a:extLst>
          </p:cNvPr>
          <p:cNvGraphicFramePr>
            <a:graphicFrameLocks noGrp="1"/>
          </p:cNvGraphicFramePr>
          <p:nvPr/>
        </p:nvGraphicFramePr>
        <p:xfrm>
          <a:off x="9068109" y="5655503"/>
          <a:ext cx="2671806" cy="573888"/>
        </p:xfrm>
        <a:graphic>
          <a:graphicData uri="http://schemas.openxmlformats.org/drawingml/2006/table">
            <a:tbl>
              <a:tblPr/>
              <a:tblGrid>
                <a:gridCol w="567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2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95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106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TEKNOLOGI ADAPTIF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7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ADA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TIDAK ADA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75EED0B-1B19-7610-4C8F-CB5ACA01A9E1}"/>
              </a:ext>
            </a:extLst>
          </p:cNvPr>
          <p:cNvGraphicFramePr>
            <a:graphicFrameLocks noGrp="1"/>
          </p:cNvGraphicFramePr>
          <p:nvPr/>
        </p:nvGraphicFramePr>
        <p:xfrm>
          <a:off x="2118668" y="5658983"/>
          <a:ext cx="2306546" cy="910677"/>
        </p:xfrm>
        <a:graphic>
          <a:graphicData uri="http://schemas.openxmlformats.org/drawingml/2006/table">
            <a:tbl>
              <a:tblPr/>
              <a:tblGrid>
                <a:gridCol w="316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93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66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3489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DAMPAK PROSES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– N</a:t>
                      </a:r>
                    </a:p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&gt;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3)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– N</a:t>
                      </a:r>
                    </a:p>
                    <a:p>
                      <a:pPr algn="ctr" fontAlgn="b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(2)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5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– N</a:t>
                      </a:r>
                    </a:p>
                    <a:p>
                      <a:pPr algn="ctr" fontAlgn="b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(1)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A4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P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 – N</a:t>
                      </a:r>
                    </a:p>
                    <a:p>
                      <a:pPr algn="ctr" fontAlgn="b"/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900" b="0" i="0" u="sng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&lt;</a:t>
                      </a:r>
                      <a:r>
                        <a:rPr lang="id-ID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</a:rPr>
                        <a:t>0)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6720821-68B7-4368-BD43-56BD21416BC2}"/>
              </a:ext>
            </a:extLst>
          </p:cNvPr>
          <p:cNvGraphicFramePr>
            <a:graphicFrameLocks noGrp="1"/>
          </p:cNvGraphicFramePr>
          <p:nvPr/>
        </p:nvGraphicFramePr>
        <p:xfrm>
          <a:off x="339725" y="5655503"/>
          <a:ext cx="1662330" cy="913687"/>
        </p:xfrm>
        <a:graphic>
          <a:graphicData uri="http://schemas.openxmlformats.org/drawingml/2006/table">
            <a:tbl>
              <a:tblPr/>
              <a:tblGrid>
                <a:gridCol w="1966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4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5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51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6291">
                <a:tc rowSpan="2"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BENEFIT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BESAR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A1 = 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BF91B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A2 = 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7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KECIL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A3 = 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A4 = 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307"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KECIL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BESAR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307"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56272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112544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688165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2250887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813609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3376331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939052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4501774" algn="l" defTabSz="1125444" rtl="0" eaLnBrk="1" latinLnBrk="0" hangingPunct="1">
                        <a:defRPr sz="2215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32DC2DBF-2664-EAF2-19AC-9AFEE9855A60}"/>
              </a:ext>
            </a:extLst>
          </p:cNvPr>
          <p:cNvSpPr/>
          <p:nvPr/>
        </p:nvSpPr>
        <p:spPr>
          <a:xfrm>
            <a:off x="4686300" y="3770186"/>
            <a:ext cx="438150" cy="19863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A1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7625AA-81DE-E770-CA04-D8D137DAFD4E}"/>
              </a:ext>
            </a:extLst>
          </p:cNvPr>
          <p:cNvSpPr/>
          <p:nvPr/>
        </p:nvSpPr>
        <p:spPr>
          <a:xfrm>
            <a:off x="7696200" y="3770185"/>
            <a:ext cx="438150" cy="1986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A4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B00166-3647-6F6E-7A70-998FC194B887}"/>
              </a:ext>
            </a:extLst>
          </p:cNvPr>
          <p:cNvSpPr/>
          <p:nvPr/>
        </p:nvSpPr>
        <p:spPr>
          <a:xfrm>
            <a:off x="11375443" y="3770185"/>
            <a:ext cx="438150" cy="1986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A4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7874DD-A9FA-1F90-FB04-6DF9174B505B}"/>
              </a:ext>
            </a:extLst>
          </p:cNvPr>
          <p:cNvSpPr/>
          <p:nvPr/>
        </p:nvSpPr>
        <p:spPr>
          <a:xfrm>
            <a:off x="4686300" y="5015474"/>
            <a:ext cx="438150" cy="1986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A3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159903-D9A2-BF9B-D04C-24C4AE4D5F46}"/>
              </a:ext>
            </a:extLst>
          </p:cNvPr>
          <p:cNvSpPr/>
          <p:nvPr/>
        </p:nvSpPr>
        <p:spPr>
          <a:xfrm>
            <a:off x="4686300" y="5228411"/>
            <a:ext cx="438150" cy="19863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A1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E9F139-DAE3-3DEA-7C5B-52DBE8849FEB}"/>
              </a:ext>
            </a:extLst>
          </p:cNvPr>
          <p:cNvSpPr/>
          <p:nvPr/>
        </p:nvSpPr>
        <p:spPr>
          <a:xfrm>
            <a:off x="11375443" y="5228411"/>
            <a:ext cx="438150" cy="19863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A1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485C4D-88EB-8559-5CB7-D2F33DEFD91E}"/>
              </a:ext>
            </a:extLst>
          </p:cNvPr>
          <p:cNvSpPr/>
          <p:nvPr/>
        </p:nvSpPr>
        <p:spPr>
          <a:xfrm>
            <a:off x="11375443" y="5025775"/>
            <a:ext cx="438150" cy="1986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A4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EC2A6E-8403-6B72-B072-C4AC53B01145}"/>
              </a:ext>
            </a:extLst>
          </p:cNvPr>
          <p:cNvSpPr/>
          <p:nvPr/>
        </p:nvSpPr>
        <p:spPr>
          <a:xfrm>
            <a:off x="7696200" y="5015474"/>
            <a:ext cx="438150" cy="1986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A3</a:t>
            </a:r>
            <a:endParaRPr lang="en-ID" sz="11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0AB67B-95EC-85F1-0C2C-240C2C8B996D}"/>
              </a:ext>
            </a:extLst>
          </p:cNvPr>
          <p:cNvSpPr/>
          <p:nvPr/>
        </p:nvSpPr>
        <p:spPr>
          <a:xfrm>
            <a:off x="7696200" y="5228411"/>
            <a:ext cx="438150" cy="198635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A1</a:t>
            </a:r>
            <a:endParaRPr lang="en-ID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031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5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MERENCANAKAN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911AA-61AA-4371-AB48-E45D34E22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2446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46266"/>
                </a:solidFill>
                <a:latin typeface="+mn-lt"/>
              </a:rPr>
              <a:t>5W2H1T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CF0497-7BD8-3F8F-9680-B8D03AF5D174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system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rekayasa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engineering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untuk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monitoring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tankos</a:t>
            </a:r>
            <a:endParaRPr lang="id-ID" altLang="id-ID" sz="1200" i="1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128C2-C309-2A69-A370-BEB35BAFD398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C2730-709C-8AA2-FE00-112FC18FB69B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rtl="0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system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secara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swadaya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E5493-2BBA-C069-5BE2-0D28740A2717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CC6BD7-E21E-5956-D02A-B8713E3B5EB0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err="1">
                <a:solidFill>
                  <a:srgbClr val="000000"/>
                </a:solidFill>
              </a:rPr>
              <a:t>diharapkan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dalam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melakukan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automasi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perhitungan</a:t>
            </a:r>
            <a:r>
              <a:rPr lang="en-US" sz="1200" dirty="0">
                <a:solidFill>
                  <a:srgbClr val="000000"/>
                </a:solidFill>
              </a:rPr>
              <a:t> data, </a:t>
            </a:r>
            <a:r>
              <a:rPr lang="en-US" sz="1200" dirty="0" err="1">
                <a:solidFill>
                  <a:srgbClr val="000000"/>
                </a:solidFill>
              </a:rPr>
              <a:t>penginputan</a:t>
            </a:r>
            <a:r>
              <a:rPr lang="en-US" sz="1200" dirty="0">
                <a:solidFill>
                  <a:srgbClr val="000000"/>
                </a:solidFill>
              </a:rPr>
              <a:t> data </a:t>
            </a:r>
            <a:r>
              <a:rPr lang="en-US" sz="1200" dirty="0" err="1">
                <a:solidFill>
                  <a:srgbClr val="000000"/>
                </a:solidFill>
              </a:rPr>
              <a:t>secara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fleksible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err="1">
                <a:solidFill>
                  <a:srgbClr val="000000"/>
                </a:solidFill>
              </a:rPr>
              <a:t>serta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karena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berbasis</a:t>
            </a:r>
            <a:r>
              <a:rPr lang="en-US" sz="1200" dirty="0">
                <a:solidFill>
                  <a:srgbClr val="000000"/>
                </a:solidFill>
              </a:rPr>
              <a:t> web </a:t>
            </a:r>
            <a:r>
              <a:rPr lang="en-US" sz="1200" dirty="0" err="1">
                <a:solidFill>
                  <a:srgbClr val="000000"/>
                </a:solidFill>
              </a:rPr>
              <a:t>memudahkan</a:t>
            </a:r>
            <a:r>
              <a:rPr lang="en-US" sz="1200" dirty="0">
                <a:solidFill>
                  <a:srgbClr val="000000"/>
                </a:solidFill>
              </a:rPr>
              <a:t> monitoring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F9CCD8-D46B-A933-528F-EF8AD4223FE8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120005E-E81C-E7A9-2B20-797E8D339D86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1F4A563-5CA0-4A4A-F900-272BF31D3B94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utoShape 75">
            <a:extLst>
              <a:ext uri="{FF2B5EF4-FFF2-40B4-BE49-F238E27FC236}">
                <a16:creationId xmlns:a16="http://schemas.microsoft.com/office/drawing/2014/main" id="{8BCEBF0F-20ED-9640-7049-3DBE55F23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 &amp; Man</a:t>
            </a:r>
          </a:p>
        </p:txBody>
      </p: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8B995F17-8B85-A88B-82E0-154D30D2B758}"/>
              </a:ext>
            </a:extLst>
          </p:cNvPr>
          <p:cNvSpPr/>
          <p:nvPr/>
        </p:nvSpPr>
        <p:spPr>
          <a:xfrm>
            <a:off x="300337" y="2790693"/>
            <a:ext cx="1120921" cy="348748"/>
          </a:xfrm>
          <a:prstGeom prst="roundRect">
            <a:avLst/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</a:t>
            </a:r>
            <a:endParaRPr lang="id-ID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165B6BB-C279-C97F-5091-E55CB7CE26C3}"/>
              </a:ext>
            </a:extLst>
          </p:cNvPr>
          <p:cNvSpPr/>
          <p:nvPr/>
        </p:nvSpPr>
        <p:spPr>
          <a:xfrm>
            <a:off x="300337" y="5275070"/>
            <a:ext cx="4431667" cy="1129553"/>
          </a:xfrm>
          <a:prstGeom prst="roundRect">
            <a:avLst>
              <a:gd name="adj" fmla="val 5601"/>
            </a:avLst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Where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PT </a:t>
            </a:r>
            <a:r>
              <a:rPr lang="en-US" sz="1600" dirty="0" err="1">
                <a:solidFill>
                  <a:schemeClr val="tx1"/>
                </a:solidFill>
                <a:cs typeface="Arial" panose="020B0604020202020204" pitchFamily="34" charset="0"/>
              </a:rPr>
              <a:t>Etam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Bersama Lestari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When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 err="1">
                <a:solidFill>
                  <a:schemeClr val="tx1"/>
                </a:solidFill>
                <a:cs typeface="Arial" panose="020B0604020202020204" pitchFamily="34" charset="0"/>
              </a:rPr>
              <a:t>Maret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2023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Who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Nico Bram</a:t>
            </a:r>
          </a:p>
          <a:p>
            <a:pPr fontAlgn="ctr"/>
            <a:r>
              <a:rPr lang="id-ID" sz="1600" dirty="0" err="1">
                <a:solidFill>
                  <a:schemeClr val="tx1"/>
                </a:solidFill>
                <a:cs typeface="Arial" panose="020B0604020202020204" pitchFamily="34" charset="0"/>
              </a:rPr>
              <a:t>How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 Much	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Rp. 2.651.589,-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D7E5E-62D0-B135-8F9B-29A1AB1467AE}"/>
              </a:ext>
            </a:extLst>
          </p:cNvPr>
          <p:cNvSpPr txBox="1"/>
          <p:nvPr/>
        </p:nvSpPr>
        <p:spPr>
          <a:xfrm>
            <a:off x="231673" y="3214030"/>
            <a:ext cx="72584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Persiapan</a:t>
            </a:r>
            <a:r>
              <a:rPr lang="en-US" sz="1400" b="1" dirty="0"/>
              <a:t> data </a:t>
            </a:r>
            <a:r>
              <a:rPr lang="en-US" sz="1400" dirty="0"/>
              <a:t>(</a:t>
            </a:r>
            <a:r>
              <a:rPr lang="en-US" sz="1400" dirty="0" err="1"/>
              <a:t>meliputi</a:t>
            </a:r>
            <a:r>
              <a:rPr lang="en-US" sz="1400" dirty="0"/>
              <a:t> Area of Interest, basemap, </a:t>
            </a:r>
            <a:r>
              <a:rPr lang="en-US" sz="1400" dirty="0" err="1"/>
              <a:t>titik</a:t>
            </a:r>
            <a:r>
              <a:rPr lang="en-US" sz="1400" dirty="0"/>
              <a:t> dropping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/>
              <a:t>struktur</a:t>
            </a:r>
            <a:r>
              <a:rPr lang="en-US" sz="1400" dirty="0"/>
              <a:t> database)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Convert data </a:t>
            </a:r>
            <a:r>
              <a:rPr lang="en-US" sz="1400" dirty="0"/>
              <a:t>(</a:t>
            </a:r>
            <a:r>
              <a:rPr lang="en-US" sz="1400" dirty="0" err="1"/>
              <a:t>mengubah</a:t>
            </a:r>
            <a:r>
              <a:rPr lang="en-US" sz="1400" dirty="0"/>
              <a:t> spatial (.</a:t>
            </a:r>
            <a:r>
              <a:rPr lang="en-US" sz="1400" dirty="0" err="1"/>
              <a:t>shp</a:t>
            </a:r>
            <a:r>
              <a:rPr lang="en-US" sz="1400" dirty="0"/>
              <a:t>) dan </a:t>
            </a:r>
            <a:r>
              <a:rPr lang="en-US" sz="1400" dirty="0" err="1"/>
              <a:t>dokumen</a:t>
            </a:r>
            <a:r>
              <a:rPr lang="en-US" sz="1400" dirty="0"/>
              <a:t> (.xlsx) </a:t>
            </a:r>
            <a:r>
              <a:rPr lang="en-US" sz="1400" dirty="0" err="1"/>
              <a:t>menjadi</a:t>
            </a:r>
            <a:r>
              <a:rPr lang="en-US" sz="1400" dirty="0"/>
              <a:t> Database)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i="1" dirty="0"/>
              <a:t>Mockup </a:t>
            </a:r>
            <a:r>
              <a:rPr lang="en-US" sz="1400" b="1" dirty="0" err="1"/>
              <a:t>WebGIS</a:t>
            </a:r>
            <a:r>
              <a:rPr lang="en-US" sz="1400" b="1" i="1" dirty="0"/>
              <a:t> </a:t>
            </a:r>
            <a:r>
              <a:rPr lang="en-US" sz="1400" dirty="0"/>
              <a:t>(</a:t>
            </a:r>
            <a:r>
              <a:rPr lang="en-US" sz="1400" dirty="0" err="1"/>
              <a:t>Pembuatan</a:t>
            </a:r>
            <a:r>
              <a:rPr lang="en-US" sz="1400" dirty="0"/>
              <a:t> webpage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menampilkan</a:t>
            </a:r>
            <a:r>
              <a:rPr lang="en-US" sz="1400" dirty="0"/>
              <a:t> data yang </a:t>
            </a:r>
            <a:r>
              <a:rPr lang="en-US" sz="1400" dirty="0" err="1"/>
              <a:t>dibutuhkan</a:t>
            </a:r>
            <a:r>
              <a:rPr lang="en-US" sz="1400" dirty="0"/>
              <a:t>)</a:t>
            </a:r>
            <a:endParaRPr lang="en-ID" sz="14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400" b="1" dirty="0" err="1"/>
              <a:t>Pembuatan</a:t>
            </a:r>
            <a:r>
              <a:rPr lang="en-ID" sz="1400" b="1" dirty="0"/>
              <a:t> Backend</a:t>
            </a:r>
            <a:r>
              <a:rPr lang="en-ID" sz="1400" dirty="0"/>
              <a:t> (</a:t>
            </a:r>
            <a:r>
              <a:rPr lang="en-ID" sz="1400" dirty="0" err="1"/>
              <a:t>pembuatan</a:t>
            </a:r>
            <a:r>
              <a:rPr lang="en-ID" sz="1400" dirty="0"/>
              <a:t> program</a:t>
            </a:r>
            <a:r>
              <a:rPr lang="en-ID" sz="1400" i="1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membuat</a:t>
            </a:r>
            <a:r>
              <a:rPr lang="en-ID" sz="1400" dirty="0"/>
              <a:t> website)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Pembuatan</a:t>
            </a:r>
            <a:r>
              <a:rPr lang="en-US" sz="1400" b="1" dirty="0"/>
              <a:t> script </a:t>
            </a:r>
            <a:r>
              <a:rPr lang="en-US" sz="1400" dirty="0"/>
              <a:t>(</a:t>
            </a:r>
            <a:r>
              <a:rPr lang="en-US" sz="1400" dirty="0" err="1"/>
              <a:t>Pembuatan</a:t>
            </a:r>
            <a:r>
              <a:rPr lang="en-US" sz="1400" dirty="0"/>
              <a:t> </a:t>
            </a:r>
            <a:r>
              <a:rPr lang="en-US" sz="1400" i="1" dirty="0"/>
              <a:t>query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data yang </a:t>
            </a:r>
            <a:r>
              <a:rPr lang="en-US" sz="1400" dirty="0" err="1"/>
              <a:t>ditampilkan</a:t>
            </a:r>
            <a:r>
              <a:rPr lang="en-US" sz="1400" dirty="0"/>
              <a:t> </a:t>
            </a:r>
            <a:r>
              <a:rPr lang="en-US" sz="1400" dirty="0" err="1"/>
              <a:t>serta</a:t>
            </a:r>
            <a:r>
              <a:rPr lang="en-US" sz="1400" dirty="0"/>
              <a:t> </a:t>
            </a:r>
            <a:r>
              <a:rPr lang="en-US" sz="1400" dirty="0" err="1"/>
              <a:t>perhitungan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automasi</a:t>
            </a:r>
            <a:r>
              <a:rPr lang="en-US" sz="1400" dirty="0"/>
              <a:t> input </a:t>
            </a:r>
            <a:r>
              <a:rPr lang="en-US" sz="1400" dirty="0" err="1"/>
              <a:t>atau</a:t>
            </a:r>
            <a:r>
              <a:rPr lang="en-US" sz="1400" dirty="0"/>
              <a:t> proses pada </a:t>
            </a:r>
            <a:r>
              <a:rPr lang="en-US" sz="1400" dirty="0" err="1"/>
              <a:t>aplikasi</a:t>
            </a:r>
            <a:r>
              <a:rPr lang="en-US" sz="1400" dirty="0"/>
              <a:t>)</a:t>
            </a:r>
            <a:endParaRPr lang="en-ID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400" b="1" dirty="0"/>
              <a:t>Trial</a:t>
            </a:r>
            <a:r>
              <a:rPr lang="en-ID" sz="1400" dirty="0"/>
              <a:t> (Trial and error pada </a:t>
            </a:r>
            <a:r>
              <a:rPr lang="en-ID" sz="1400" dirty="0" err="1"/>
              <a:t>WebGIS</a:t>
            </a:r>
            <a:r>
              <a:rPr lang="en-ID" sz="1400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3068B3-9D03-5FC2-639C-DF92AD04C2F5}"/>
              </a:ext>
            </a:extLst>
          </p:cNvPr>
          <p:cNvSpPr/>
          <p:nvPr/>
        </p:nvSpPr>
        <p:spPr>
          <a:xfrm>
            <a:off x="7490134" y="3252835"/>
            <a:ext cx="4244190" cy="18974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rtl="0" fontAlgn="t"/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Benefit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sistem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tankos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dari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improvement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:</a:t>
            </a:r>
            <a:endParaRPr lang="es-ES" sz="1400" dirty="0">
              <a:solidFill>
                <a:srgbClr val="000000"/>
              </a:solidFill>
            </a:endParaRPr>
          </a:p>
          <a:p>
            <a:pPr marL="300600" indent="-228600" rtl="0" fontAlgn="t">
              <a:buFont typeface="+mj-lt"/>
              <a:buAutoNum type="arabicPeriod"/>
            </a:pP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Adanya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teknologi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sistem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tankos</a:t>
            </a:r>
            <a:endParaRPr lang="es-ES" sz="1400" b="0" u="none" strike="noStrike" dirty="0">
              <a:solidFill>
                <a:srgbClr val="000000"/>
              </a:solidFill>
              <a:latin typeface="+mn-lt"/>
            </a:endParaRPr>
          </a:p>
          <a:p>
            <a:pPr marL="300600" indent="-228600" rtl="0" fontAlgn="t">
              <a:buFont typeface="+mj-lt"/>
              <a:buAutoNum type="arabicPeriod"/>
            </a:pPr>
            <a:r>
              <a:rPr lang="es-ES" sz="1400" dirty="0">
                <a:solidFill>
                  <a:srgbClr val="000000"/>
                </a:solidFill>
              </a:rPr>
              <a:t>Alur </a:t>
            </a:r>
            <a:r>
              <a:rPr lang="es-ES" sz="1400" dirty="0" err="1">
                <a:solidFill>
                  <a:srgbClr val="000000"/>
                </a:solidFill>
              </a:rPr>
              <a:t>proses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sistem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monitoring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akan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menghilangkan</a:t>
            </a:r>
            <a:r>
              <a:rPr lang="es-ES" sz="1400" dirty="0">
                <a:solidFill>
                  <a:srgbClr val="000000"/>
                </a:solidFill>
              </a:rPr>
              <a:t> error </a:t>
            </a:r>
            <a:r>
              <a:rPr lang="es-ES" sz="1400" dirty="0" err="1">
                <a:solidFill>
                  <a:srgbClr val="000000"/>
                </a:solidFill>
              </a:rPr>
              <a:t>dalam</a:t>
            </a:r>
            <a:r>
              <a:rPr lang="es-ES" sz="1400" dirty="0">
                <a:solidFill>
                  <a:srgbClr val="000000"/>
                </a:solidFill>
              </a:rPr>
              <a:t> input data </a:t>
            </a:r>
            <a:r>
              <a:rPr lang="es-ES" sz="1400" dirty="0" err="1">
                <a:solidFill>
                  <a:srgbClr val="000000"/>
                </a:solidFill>
              </a:rPr>
              <a:t>monitoring</a:t>
            </a:r>
            <a:endParaRPr lang="es-ES" sz="1400" dirty="0">
              <a:solidFill>
                <a:srgbClr val="000000"/>
              </a:solidFill>
            </a:endParaRPr>
          </a:p>
          <a:p>
            <a:pPr marL="300600" indent="-228600" rtl="0" fontAlgn="t">
              <a:buFont typeface="+mj-lt"/>
              <a:buAutoNum type="arabicPeriod"/>
            </a:pP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Improvement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ini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tidak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memerlukan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biaya</a:t>
            </a:r>
            <a:r>
              <a:rPr lang="es-ES" sz="1400" dirty="0">
                <a:solidFill>
                  <a:srgbClr val="000000"/>
                </a:solidFill>
              </a:rPr>
              <a:t> yang besar </a:t>
            </a:r>
            <a:r>
              <a:rPr lang="es-ES" sz="1400" dirty="0" err="1">
                <a:solidFill>
                  <a:srgbClr val="000000"/>
                </a:solidFill>
              </a:rPr>
              <a:t>karena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dilakukan</a:t>
            </a:r>
            <a:r>
              <a:rPr lang="es-ES" sz="1400" dirty="0">
                <a:solidFill>
                  <a:srgbClr val="000000"/>
                </a:solidFill>
              </a:rPr>
              <a:t> secara </a:t>
            </a:r>
            <a:r>
              <a:rPr lang="es-ES" sz="1400" dirty="0" err="1">
                <a:solidFill>
                  <a:srgbClr val="000000"/>
                </a:solidFill>
              </a:rPr>
              <a:t>swadaya</a:t>
            </a:r>
            <a:r>
              <a:rPr lang="es-ES" sz="1400" dirty="0">
                <a:solidFill>
                  <a:srgbClr val="000000"/>
                </a:solidFill>
              </a:rPr>
              <a:t>, </a:t>
            </a:r>
            <a:r>
              <a:rPr lang="es-ES" sz="1400" dirty="0" err="1">
                <a:solidFill>
                  <a:srgbClr val="000000"/>
                </a:solidFill>
              </a:rPr>
              <a:t>namun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sangat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membantu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dalam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monitoring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pengaplikasian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tankos</a:t>
            </a:r>
            <a:r>
              <a:rPr lang="es-ES" sz="1400" dirty="0">
                <a:solidFill>
                  <a:srgbClr val="000000"/>
                </a:solidFill>
              </a:rPr>
              <a:t> di </a:t>
            </a:r>
            <a:r>
              <a:rPr lang="es-ES" sz="1400" dirty="0" err="1">
                <a:solidFill>
                  <a:srgbClr val="000000"/>
                </a:solidFill>
              </a:rPr>
              <a:t>lapangan</a:t>
            </a:r>
            <a:r>
              <a:rPr lang="es-ES" sz="1400" dirty="0">
                <a:solidFill>
                  <a:srgbClr val="000000"/>
                </a:solidFill>
              </a:rPr>
              <a:t>.</a:t>
            </a:r>
            <a:endParaRPr lang="es-ES" sz="1400" b="0" u="none" strike="noStrike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6" name="Picture 11" descr="C:\Program Files (x86)\Microsoft Office\MEDIA\CAGCAT10\j0195812.wmf">
            <a:extLst>
              <a:ext uri="{FF2B5EF4-FFF2-40B4-BE49-F238E27FC236}">
                <a16:creationId xmlns:a16="http://schemas.microsoft.com/office/drawing/2014/main" id="{13F8E0DC-5366-7B06-7669-B79C947C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702" y="2952987"/>
            <a:ext cx="519165" cy="447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767DBA4-A027-4393-CA60-792359BEE224}"/>
              </a:ext>
            </a:extLst>
          </p:cNvPr>
          <p:cNvSpPr txBox="1"/>
          <p:nvPr/>
        </p:nvSpPr>
        <p:spPr>
          <a:xfrm>
            <a:off x="7490134" y="5635182"/>
            <a:ext cx="2941013" cy="76944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0" lang="id-ID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id-ID" sz="11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tabLst/>
              <a:defRPr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informasi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monitoring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lokasi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lama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restan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tankos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0%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100%</a:t>
            </a:r>
            <a:endParaRPr kumimoji="0" lang="id-ID" sz="11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8F084EC-8D73-6E39-5C47-EB57E3A08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918" y="5275070"/>
            <a:ext cx="1281406" cy="11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5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MERENCANAKAN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911AA-61AA-4371-AB48-E45D34E22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2446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46266"/>
                </a:solidFill>
                <a:latin typeface="+mn-lt"/>
              </a:rPr>
              <a:t>5W2H1T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CF0497-7BD8-3F8F-9680-B8D03AF5D174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alarm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monitoring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mengenai restan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tankos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di lapangan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B128C2-C309-2A69-A370-BEB35BAFD398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C2730-709C-8AA2-FE00-112FC18FB69B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rtl="0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alarm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peta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secara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swadaya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Phyton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EE5493-2BBA-C069-5BE2-0D28740A2717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CC6BD7-E21E-5956-D02A-B8713E3B5EB0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Alarm monitoring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peta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ini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memudahkan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untuk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mengetahui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lokasi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dropping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tankos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telah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melewati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batas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maksimum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aplikasinya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restan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)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F9CCD8-D46B-A933-528F-EF8AD4223FE8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120005E-E81C-E7A9-2B20-797E8D339D86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1F4A563-5CA0-4A4A-F900-272BF31D3B94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AutoShape 75">
            <a:extLst>
              <a:ext uri="{FF2B5EF4-FFF2-40B4-BE49-F238E27FC236}">
                <a16:creationId xmlns:a16="http://schemas.microsoft.com/office/drawing/2014/main" id="{8BCEBF0F-20ED-9640-7049-3DBE55F23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</a:t>
            </a:r>
          </a:p>
        </p:txBody>
      </p: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8B995F17-8B85-A88B-82E0-154D30D2B758}"/>
              </a:ext>
            </a:extLst>
          </p:cNvPr>
          <p:cNvSpPr/>
          <p:nvPr/>
        </p:nvSpPr>
        <p:spPr>
          <a:xfrm>
            <a:off x="300337" y="2790693"/>
            <a:ext cx="1120921" cy="348748"/>
          </a:xfrm>
          <a:prstGeom prst="roundRect">
            <a:avLst/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</a:t>
            </a:r>
            <a:endParaRPr lang="id-ID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165B6BB-C279-C97F-5091-E55CB7CE26C3}"/>
              </a:ext>
            </a:extLst>
          </p:cNvPr>
          <p:cNvSpPr/>
          <p:nvPr/>
        </p:nvSpPr>
        <p:spPr>
          <a:xfrm>
            <a:off x="300337" y="4505629"/>
            <a:ext cx="4431667" cy="1129553"/>
          </a:xfrm>
          <a:prstGeom prst="roundRect">
            <a:avLst>
              <a:gd name="adj" fmla="val 5601"/>
            </a:avLst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Where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PT </a:t>
            </a:r>
            <a:r>
              <a:rPr lang="en-US" sz="1600" dirty="0" err="1">
                <a:solidFill>
                  <a:schemeClr val="tx1"/>
                </a:solidFill>
                <a:cs typeface="Arial" panose="020B0604020202020204" pitchFamily="34" charset="0"/>
              </a:rPr>
              <a:t>Etam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Bersama Lestari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When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 err="1">
                <a:solidFill>
                  <a:schemeClr val="tx1"/>
                </a:solidFill>
                <a:cs typeface="Arial" panose="020B0604020202020204" pitchFamily="34" charset="0"/>
              </a:rPr>
              <a:t>Maret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2023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Who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Nico Bram</a:t>
            </a:r>
          </a:p>
          <a:p>
            <a:pPr fontAlgn="ctr"/>
            <a:r>
              <a:rPr lang="id-ID" sz="1600" dirty="0" err="1">
                <a:solidFill>
                  <a:schemeClr val="tx1"/>
                </a:solidFill>
                <a:cs typeface="Arial" panose="020B0604020202020204" pitchFamily="34" charset="0"/>
              </a:rPr>
              <a:t>How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 Much	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Rp. 2.651.589,-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0D7E5E-62D0-B135-8F9B-29A1AB1467AE}"/>
              </a:ext>
            </a:extLst>
          </p:cNvPr>
          <p:cNvSpPr txBox="1"/>
          <p:nvPr/>
        </p:nvSpPr>
        <p:spPr>
          <a:xfrm>
            <a:off x="231673" y="3214030"/>
            <a:ext cx="73291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Persiapan</a:t>
            </a:r>
            <a:r>
              <a:rPr lang="en-US" sz="1400" b="1" dirty="0"/>
              <a:t> </a:t>
            </a:r>
            <a:r>
              <a:rPr lang="en-US" sz="1400" b="1" dirty="0" err="1"/>
              <a:t>WebGIS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Pemrosesan</a:t>
            </a:r>
            <a:r>
              <a:rPr lang="en-US" sz="1400" b="1" dirty="0"/>
              <a:t> data </a:t>
            </a:r>
            <a:r>
              <a:rPr lang="en-US" sz="1400" dirty="0"/>
              <a:t>(</a:t>
            </a:r>
            <a:r>
              <a:rPr lang="en-US" sz="1400" dirty="0" err="1"/>
              <a:t>pemrosesan</a:t>
            </a:r>
            <a:r>
              <a:rPr lang="en-US" sz="1400" dirty="0"/>
              <a:t> data untuk </a:t>
            </a:r>
            <a:r>
              <a:rPr lang="en-US" sz="1400" dirty="0" err="1"/>
              <a:t>analisis</a:t>
            </a:r>
            <a:r>
              <a:rPr lang="en-US" sz="1400" dirty="0"/>
              <a:t> dataset </a:t>
            </a:r>
            <a:r>
              <a:rPr lang="en-US" sz="1400" dirty="0" err="1"/>
              <a:t>sesuai</a:t>
            </a:r>
            <a:r>
              <a:rPr lang="en-US" sz="1400" dirty="0"/>
              <a:t> definition </a:t>
            </a:r>
            <a:r>
              <a:rPr lang="en-US" sz="1400" dirty="0" err="1"/>
              <a:t>querry</a:t>
            </a:r>
            <a:r>
              <a:rPr lang="en-US" sz="1400" dirty="0"/>
              <a:t>/calculator)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Visual maps monitoring </a:t>
            </a:r>
            <a:r>
              <a:rPr lang="en-US" sz="1400" dirty="0"/>
              <a:t>(visual ini </a:t>
            </a:r>
            <a:r>
              <a:rPr lang="en-US" sz="1400" dirty="0" err="1"/>
              <a:t>dilakukan</a:t>
            </a:r>
            <a:r>
              <a:rPr lang="en-US" sz="1400" dirty="0"/>
              <a:t> </a:t>
            </a:r>
            <a:r>
              <a:rPr lang="en-US" sz="1400" dirty="0" err="1"/>
              <a:t>berdasarkan</a:t>
            </a:r>
            <a:r>
              <a:rPr lang="en-US" sz="1400" dirty="0"/>
              <a:t> values attribute status)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GPS maps </a:t>
            </a:r>
            <a:r>
              <a:rPr lang="en-US" sz="1400" dirty="0"/>
              <a:t>(GPS ini </a:t>
            </a:r>
            <a:r>
              <a:rPr lang="en-US" sz="1400" dirty="0" err="1"/>
              <a:t>akan</a:t>
            </a:r>
            <a:r>
              <a:rPr lang="en-US" sz="1400" dirty="0"/>
              <a:t> </a:t>
            </a:r>
            <a:r>
              <a:rPr lang="en-US" sz="1400" dirty="0" err="1"/>
              <a:t>membantu</a:t>
            </a:r>
            <a:r>
              <a:rPr lang="en-US" sz="1400" dirty="0"/>
              <a:t> </a:t>
            </a:r>
            <a:r>
              <a:rPr lang="en-US" sz="1400" dirty="0" err="1"/>
              <a:t>kita</a:t>
            </a:r>
            <a:r>
              <a:rPr lang="en-US" sz="1400" dirty="0"/>
              <a:t> </a:t>
            </a:r>
            <a:r>
              <a:rPr lang="en-US" sz="1400" dirty="0" err="1"/>
              <a:t>menuju</a:t>
            </a:r>
            <a:r>
              <a:rPr lang="en-US" sz="1400" dirty="0"/>
              <a:t> </a:t>
            </a:r>
            <a:r>
              <a:rPr lang="en-US" sz="1400" dirty="0" err="1"/>
              <a:t>lokasi</a:t>
            </a:r>
            <a:r>
              <a:rPr lang="en-US" sz="1400" dirty="0"/>
              <a:t> yang </a:t>
            </a:r>
            <a:r>
              <a:rPr lang="en-US" sz="1400" dirty="0" err="1"/>
              <a:t>restan</a:t>
            </a:r>
            <a:r>
              <a:rPr lang="en-US" sz="1400" dirty="0"/>
              <a:t> </a:t>
            </a:r>
            <a:r>
              <a:rPr lang="en-US" sz="1400" dirty="0" err="1"/>
              <a:t>melebihi</a:t>
            </a:r>
            <a:r>
              <a:rPr lang="en-US" sz="1400" dirty="0"/>
              <a:t> batas)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400" b="1" dirty="0"/>
              <a:t>Trial</a:t>
            </a:r>
            <a:r>
              <a:rPr lang="en-ID" sz="1400" dirty="0"/>
              <a:t> </a:t>
            </a:r>
            <a:r>
              <a:rPr lang="en-ID" sz="1400" dirty="0" err="1"/>
              <a:t>peta</a:t>
            </a:r>
            <a:r>
              <a:rPr lang="en-ID" sz="1400" dirty="0"/>
              <a:t> monitoring </a:t>
            </a:r>
            <a:r>
              <a:rPr lang="en-ID" sz="1400" dirty="0" err="1"/>
              <a:t>restan</a:t>
            </a:r>
            <a:r>
              <a:rPr lang="en-ID" sz="1400" dirty="0"/>
              <a:t> </a:t>
            </a:r>
            <a:r>
              <a:rPr lang="en-ID" sz="1400" dirty="0" err="1"/>
              <a:t>berbasis</a:t>
            </a:r>
            <a:r>
              <a:rPr lang="en-ID" sz="1400" dirty="0"/>
              <a:t> </a:t>
            </a:r>
            <a:r>
              <a:rPr lang="en-ID" sz="1400" dirty="0" err="1"/>
              <a:t>WebGIS</a:t>
            </a:r>
            <a:endParaRPr lang="en-ID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3068B3-9D03-5FC2-639C-DF92AD04C2F5}"/>
              </a:ext>
            </a:extLst>
          </p:cNvPr>
          <p:cNvSpPr/>
          <p:nvPr/>
        </p:nvSpPr>
        <p:spPr>
          <a:xfrm>
            <a:off x="7490134" y="3252835"/>
            <a:ext cx="4152465" cy="189743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rtl="0" fontAlgn="t"/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Benefit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alarm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tankos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dari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improvement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:</a:t>
            </a:r>
            <a:endParaRPr lang="es-ES" sz="1400" dirty="0">
              <a:solidFill>
                <a:srgbClr val="000000"/>
              </a:solidFill>
            </a:endParaRPr>
          </a:p>
          <a:p>
            <a:pPr marL="300600" indent="-228600" rtl="0" fontAlgn="t">
              <a:buFont typeface="+mj-lt"/>
              <a:buAutoNum type="arabicPeriod"/>
            </a:pP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Adanya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alarm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berupa</a:t>
            </a:r>
            <a:r>
              <a:rPr lang="es-ES" sz="1400" dirty="0">
                <a:solidFill>
                  <a:srgbClr val="000000"/>
                </a:solidFill>
              </a:rPr>
              <a:t> visual </a:t>
            </a:r>
            <a:r>
              <a:rPr lang="es-ES" sz="1400" dirty="0" err="1">
                <a:solidFill>
                  <a:srgbClr val="000000"/>
                </a:solidFill>
              </a:rPr>
              <a:t>maps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monitoring</a:t>
            </a:r>
            <a:endParaRPr lang="es-ES" sz="1400" b="0" u="none" strike="noStrike" dirty="0">
              <a:solidFill>
                <a:srgbClr val="000000"/>
              </a:solidFill>
              <a:latin typeface="+mn-lt"/>
            </a:endParaRPr>
          </a:p>
          <a:p>
            <a:pPr marL="300600" indent="-228600" rtl="0" fontAlgn="t">
              <a:buFont typeface="+mj-lt"/>
              <a:buAutoNum type="arabicPeriod"/>
            </a:pPr>
            <a:r>
              <a:rPr lang="es-ES" sz="1400" dirty="0" err="1">
                <a:solidFill>
                  <a:srgbClr val="000000"/>
                </a:solidFill>
              </a:rPr>
              <a:t>Maps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monitoring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ini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akan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membantu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mengetahui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lokasi</a:t>
            </a:r>
            <a:r>
              <a:rPr lang="es-ES" sz="1400" dirty="0">
                <a:solidFill>
                  <a:srgbClr val="000000"/>
                </a:solidFill>
              </a:rPr>
              <a:t> yang restan </a:t>
            </a:r>
            <a:r>
              <a:rPr lang="es-ES" sz="1400" dirty="0" err="1">
                <a:solidFill>
                  <a:srgbClr val="000000"/>
                </a:solidFill>
              </a:rPr>
              <a:t>melebihi</a:t>
            </a:r>
            <a:r>
              <a:rPr lang="es-ES" sz="1400" dirty="0">
                <a:solidFill>
                  <a:srgbClr val="000000"/>
                </a:solidFill>
              </a:rPr>
              <a:t> batas</a:t>
            </a:r>
          </a:p>
          <a:p>
            <a:pPr marL="300600" indent="-228600" rtl="0" fontAlgn="t">
              <a:buFont typeface="+mj-lt"/>
              <a:buAutoNum type="arabicPeriod"/>
            </a:pP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Improvement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b="0" u="none" strike="noStrike" dirty="0" err="1">
                <a:solidFill>
                  <a:srgbClr val="000000"/>
                </a:solidFill>
                <a:latin typeface="+mn-lt"/>
              </a:rPr>
              <a:t>ini</a:t>
            </a:r>
            <a:r>
              <a:rPr lang="es-ES" sz="1400" b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tidak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memerlukan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biaya</a:t>
            </a:r>
            <a:r>
              <a:rPr lang="es-ES" sz="1400" dirty="0">
                <a:solidFill>
                  <a:srgbClr val="000000"/>
                </a:solidFill>
              </a:rPr>
              <a:t> yang besar </a:t>
            </a:r>
            <a:r>
              <a:rPr lang="es-ES" sz="1400" dirty="0" err="1">
                <a:solidFill>
                  <a:srgbClr val="000000"/>
                </a:solidFill>
              </a:rPr>
              <a:t>karena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dilakukan</a:t>
            </a:r>
            <a:r>
              <a:rPr lang="es-ES" sz="1400" dirty="0">
                <a:solidFill>
                  <a:srgbClr val="000000"/>
                </a:solidFill>
              </a:rPr>
              <a:t> secara </a:t>
            </a:r>
            <a:r>
              <a:rPr lang="es-ES" sz="1400" dirty="0" err="1">
                <a:solidFill>
                  <a:srgbClr val="000000"/>
                </a:solidFill>
              </a:rPr>
              <a:t>swadaya</a:t>
            </a:r>
            <a:r>
              <a:rPr lang="es-ES" sz="1400" dirty="0">
                <a:solidFill>
                  <a:srgbClr val="000000"/>
                </a:solidFill>
              </a:rPr>
              <a:t>, </a:t>
            </a:r>
            <a:r>
              <a:rPr lang="es-ES" sz="1400" dirty="0" err="1">
                <a:solidFill>
                  <a:srgbClr val="000000"/>
                </a:solidFill>
              </a:rPr>
              <a:t>namun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sangat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membantu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dalam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menghilangkan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potensi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kumbang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tanduk</a:t>
            </a:r>
            <a:r>
              <a:rPr lang="es-ES" sz="1400" dirty="0">
                <a:solidFill>
                  <a:srgbClr val="000000"/>
                </a:solidFill>
              </a:rPr>
              <a:t> </a:t>
            </a:r>
            <a:r>
              <a:rPr lang="es-ES" sz="1400" dirty="0" err="1">
                <a:solidFill>
                  <a:srgbClr val="000000"/>
                </a:solidFill>
              </a:rPr>
              <a:t>akibat</a:t>
            </a:r>
            <a:r>
              <a:rPr lang="es-ES" sz="1400" dirty="0">
                <a:solidFill>
                  <a:srgbClr val="000000"/>
                </a:solidFill>
              </a:rPr>
              <a:t> restan </a:t>
            </a:r>
            <a:r>
              <a:rPr lang="es-ES" sz="1400" dirty="0" err="1">
                <a:solidFill>
                  <a:srgbClr val="000000"/>
                </a:solidFill>
              </a:rPr>
              <a:t>tankos</a:t>
            </a:r>
            <a:r>
              <a:rPr lang="es-ES" sz="1400" dirty="0">
                <a:solidFill>
                  <a:srgbClr val="000000"/>
                </a:solidFill>
              </a:rPr>
              <a:t>.</a:t>
            </a:r>
            <a:endParaRPr lang="es-ES" sz="1400" b="0" u="none" strike="noStrike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6" name="Picture 11" descr="C:\Program Files (x86)\Microsoft Office\MEDIA\CAGCAT10\j0195812.wmf">
            <a:extLst>
              <a:ext uri="{FF2B5EF4-FFF2-40B4-BE49-F238E27FC236}">
                <a16:creationId xmlns:a16="http://schemas.microsoft.com/office/drawing/2014/main" id="{13F8E0DC-5366-7B06-7669-B79C947C5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702" y="2952987"/>
            <a:ext cx="519165" cy="44749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767DBA4-A027-4393-CA60-792359BEE224}"/>
              </a:ext>
            </a:extLst>
          </p:cNvPr>
          <p:cNvSpPr txBox="1"/>
          <p:nvPr/>
        </p:nvSpPr>
        <p:spPr>
          <a:xfrm>
            <a:off x="7490134" y="5635182"/>
            <a:ext cx="2941013" cy="76944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u="sng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kumimoji="0" lang="id-ID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kumimoji="0" lang="id-ID" sz="11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Ø"/>
              <a:tabLst/>
              <a:defRPr/>
            </a:pP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Menyediakan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alarm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restan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melebihi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batas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waktu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maps monitoring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0%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100%</a:t>
            </a:r>
            <a:endParaRPr kumimoji="0" lang="id-ID" sz="11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4BA10B-BC07-7E4A-962B-EA804071AA29}"/>
              </a:ext>
            </a:extLst>
          </p:cNvPr>
          <p:cNvSpPr txBox="1"/>
          <p:nvPr/>
        </p:nvSpPr>
        <p:spPr>
          <a:xfrm>
            <a:off x="305623" y="5748149"/>
            <a:ext cx="5633849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620713">
              <a:defRPr/>
            </a:pPr>
            <a:r>
              <a:rPr lang="id-ID" sz="1100" b="1" i="1" u="sng" dirty="0">
                <a:solidFill>
                  <a:prstClr val="black"/>
                </a:solidFill>
              </a:rPr>
              <a:t>Fun Fact</a:t>
            </a:r>
          </a:p>
          <a:p>
            <a:pPr marL="620713">
              <a:defRPr/>
            </a:pPr>
            <a:r>
              <a:rPr lang="id-ID" sz="1100" dirty="0">
                <a:solidFill>
                  <a:prstClr val="black"/>
                </a:solidFill>
              </a:rPr>
              <a:t>Menurut Prahasta (2007), </a:t>
            </a:r>
            <a:r>
              <a:rPr lang="id-ID" sz="1100" dirty="0" err="1">
                <a:solidFill>
                  <a:prstClr val="black"/>
                </a:solidFill>
              </a:rPr>
              <a:t>WebGIS</a:t>
            </a:r>
            <a:r>
              <a:rPr lang="id-ID" sz="1100" dirty="0">
                <a:solidFill>
                  <a:prstClr val="black"/>
                </a:solidFill>
              </a:rPr>
              <a:t> adalah aplikasi GIS atau pemetaan digital yang memanfaatkan jaringan internet berfungsi mempublikasikan, mengintegrasikan, mengkomunikasikan dan menyediakan informasi dalam bentuk teks, peta di</a:t>
            </a:r>
            <a:r>
              <a:rPr lang="en-US" sz="1100" dirty="0">
                <a:solidFill>
                  <a:prstClr val="black"/>
                </a:solidFill>
              </a:rPr>
              <a:t>g</a:t>
            </a:r>
            <a:r>
              <a:rPr lang="id-ID" sz="1100" dirty="0" err="1">
                <a:solidFill>
                  <a:prstClr val="black"/>
                </a:solidFill>
              </a:rPr>
              <a:t>ital</a:t>
            </a:r>
            <a:endParaRPr lang="id-ID" sz="900" dirty="0">
              <a:solidFill>
                <a:prstClr val="black"/>
              </a:solidFill>
            </a:endParaRPr>
          </a:p>
        </p:txBody>
      </p:sp>
      <p:pic>
        <p:nvPicPr>
          <p:cNvPr id="23" name="Picture 11" descr="C:\Program Files (x86)\Microsoft Office\MEDIA\CAGCAT10\j0195812.wmf">
            <a:extLst>
              <a:ext uri="{FF2B5EF4-FFF2-40B4-BE49-F238E27FC236}">
                <a16:creationId xmlns:a16="http://schemas.microsoft.com/office/drawing/2014/main" id="{7FF9D1C6-E7EA-F69C-C4CD-2AB2FE96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66" y="5678680"/>
            <a:ext cx="519165" cy="447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00CC742-B933-0301-97A2-2CE33C13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985" y="5275072"/>
            <a:ext cx="1140614" cy="112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2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system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rekayasa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engineering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untuk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monitoring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tankos</a:t>
            </a:r>
            <a:endParaRPr lang="en-US" altLang="id-ID" sz="1200" i="1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system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secara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swadaya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Phyton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Zaman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sekarang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diperlukan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pengaplikasian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teknologi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untuk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memudahkan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pek</a:t>
            </a:r>
            <a:r>
              <a:rPr lang="en-US" sz="1200" dirty="0" err="1">
                <a:solidFill>
                  <a:srgbClr val="000000"/>
                </a:solidFill>
              </a:rPr>
              <a:t>erjaan</a:t>
            </a:r>
            <a:r>
              <a:rPr lang="en-US" sz="1200" dirty="0">
                <a:solidFill>
                  <a:srgbClr val="000000"/>
                </a:solidFill>
              </a:rPr>
              <a:t> monitoring </a:t>
            </a:r>
            <a:r>
              <a:rPr lang="en-US" sz="1200" dirty="0" err="1">
                <a:solidFill>
                  <a:srgbClr val="000000"/>
                </a:solidFill>
              </a:rPr>
              <a:t>dengan</a:t>
            </a:r>
            <a:r>
              <a:rPr lang="en-US" sz="1200" dirty="0">
                <a:solidFill>
                  <a:srgbClr val="000000"/>
                </a:solidFill>
              </a:rPr>
              <a:t> error yang </a:t>
            </a:r>
            <a:r>
              <a:rPr lang="en-US" sz="1200" dirty="0" err="1">
                <a:solidFill>
                  <a:srgbClr val="000000"/>
                </a:solidFill>
              </a:rPr>
              <a:t>rendah</a:t>
            </a:r>
            <a:r>
              <a:rPr lang="en-US" sz="1200" dirty="0">
                <a:solidFill>
                  <a:srgbClr val="000000"/>
                </a:solidFill>
              </a:rPr>
              <a:t>, salah </a:t>
            </a:r>
            <a:r>
              <a:rPr lang="en-US" sz="1200" dirty="0" err="1">
                <a:solidFill>
                  <a:srgbClr val="000000"/>
                </a:solidFill>
              </a:rPr>
              <a:t>satunya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dengan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rekayasa</a:t>
            </a:r>
            <a:r>
              <a:rPr lang="en-US" sz="1200" dirty="0">
                <a:solidFill>
                  <a:srgbClr val="000000"/>
                </a:solidFill>
              </a:rPr>
              <a:t> engineering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A8E7886D-D92E-4279-82D2-DC052267AD32}"/>
              </a:ext>
            </a:extLst>
          </p:cNvPr>
          <p:cNvSpPr/>
          <p:nvPr/>
        </p:nvSpPr>
        <p:spPr>
          <a:xfrm>
            <a:off x="300337" y="2790693"/>
            <a:ext cx="1120921" cy="348748"/>
          </a:xfrm>
          <a:prstGeom prst="roundRect">
            <a:avLst/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</a:t>
            </a:r>
            <a:endParaRPr lang="id-ID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 &amp; Man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B8127-5B0B-4B3B-EEA6-A96D37196AE6}"/>
              </a:ext>
            </a:extLst>
          </p:cNvPr>
          <p:cNvSpPr txBox="1"/>
          <p:nvPr/>
        </p:nvSpPr>
        <p:spPr>
          <a:xfrm>
            <a:off x="231673" y="3176706"/>
            <a:ext cx="6607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Persiapan</a:t>
            </a:r>
            <a:r>
              <a:rPr lang="en-US" sz="1400" b="1" dirty="0"/>
              <a:t> data </a:t>
            </a:r>
            <a:r>
              <a:rPr lang="en-US" sz="1400" dirty="0"/>
              <a:t>(</a:t>
            </a:r>
            <a:r>
              <a:rPr lang="en-US" sz="1400" dirty="0" err="1"/>
              <a:t>meliputi</a:t>
            </a:r>
            <a:r>
              <a:rPr lang="en-US" sz="1400" dirty="0"/>
              <a:t> Area of Interest, basemap, </a:t>
            </a:r>
            <a:r>
              <a:rPr lang="en-US" sz="1400" dirty="0" err="1"/>
              <a:t>titik</a:t>
            </a:r>
            <a:r>
              <a:rPr lang="en-US" sz="1400" dirty="0"/>
              <a:t> dropping di </a:t>
            </a:r>
            <a:r>
              <a:rPr lang="en-US" sz="1400" i="1" dirty="0"/>
              <a:t>ArcGIS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Convert data </a:t>
            </a:r>
            <a:r>
              <a:rPr lang="en-US" sz="1400" dirty="0"/>
              <a:t>(</a:t>
            </a:r>
            <a:r>
              <a:rPr lang="en-US" sz="1400" dirty="0" err="1"/>
              <a:t>mengubah</a:t>
            </a:r>
            <a:r>
              <a:rPr lang="en-US" sz="1400" dirty="0"/>
              <a:t> format .</a:t>
            </a:r>
            <a:r>
              <a:rPr lang="en-US" sz="1400" dirty="0" err="1"/>
              <a:t>shp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.</a:t>
            </a:r>
            <a:r>
              <a:rPr lang="en-US" sz="1400" dirty="0" err="1"/>
              <a:t>sql</a:t>
            </a:r>
            <a:r>
              <a:rPr lang="en-US" sz="1400" dirty="0"/>
              <a:t> untuk </a:t>
            </a:r>
            <a:r>
              <a:rPr lang="en-US" sz="1400" dirty="0" err="1"/>
              <a:t>analisis</a:t>
            </a:r>
            <a:r>
              <a:rPr lang="en-US" sz="1400" dirty="0"/>
              <a:t> dataset di </a:t>
            </a:r>
            <a:r>
              <a:rPr lang="en-US" sz="1400" i="1" dirty="0" err="1"/>
              <a:t>PostGIS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Input data </a:t>
            </a:r>
            <a:r>
              <a:rPr lang="en-US" sz="1400" dirty="0"/>
              <a:t>(</a:t>
            </a:r>
            <a:r>
              <a:rPr lang="en-US" sz="1400" dirty="0" err="1"/>
              <a:t>penginputan</a:t>
            </a:r>
            <a:r>
              <a:rPr lang="en-US" sz="1400" dirty="0"/>
              <a:t> data .</a:t>
            </a:r>
            <a:r>
              <a:rPr lang="en-US" sz="1400" dirty="0" err="1"/>
              <a:t>sql</a:t>
            </a:r>
            <a:r>
              <a:rPr lang="en-US" sz="1400" dirty="0"/>
              <a:t> yang </a:t>
            </a:r>
            <a:r>
              <a:rPr lang="en-US" sz="1400" dirty="0" err="1"/>
              <a:t>akan</a:t>
            </a:r>
            <a:r>
              <a:rPr lang="en-US" sz="1400" dirty="0"/>
              <a:t> di manage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intruksi</a:t>
            </a:r>
            <a:r>
              <a:rPr lang="en-US" sz="1400" dirty="0"/>
              <a:t> di </a:t>
            </a:r>
            <a:r>
              <a:rPr lang="en-US" sz="1400" i="1" dirty="0" err="1"/>
              <a:t>PgAdmin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Pemrosesan</a:t>
            </a:r>
            <a:r>
              <a:rPr lang="en-US" sz="1400" b="1" dirty="0"/>
              <a:t> data </a:t>
            </a:r>
            <a:r>
              <a:rPr lang="en-US" sz="1400" dirty="0"/>
              <a:t>(</a:t>
            </a:r>
            <a:r>
              <a:rPr lang="en-US" sz="1400" dirty="0" err="1"/>
              <a:t>pemrosesan</a:t>
            </a:r>
            <a:r>
              <a:rPr lang="en-US" sz="1400" dirty="0"/>
              <a:t> dataset </a:t>
            </a:r>
            <a:r>
              <a:rPr lang="en-US" sz="1400" dirty="0" err="1"/>
              <a:t>diatur</a:t>
            </a:r>
            <a:r>
              <a:rPr lang="en-US" sz="1400" dirty="0"/>
              <a:t> untuk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querry</a:t>
            </a:r>
            <a:r>
              <a:rPr lang="en-US" sz="1400" dirty="0"/>
              <a:t> dataset di </a:t>
            </a:r>
            <a:r>
              <a:rPr lang="en-US" sz="1400" i="1" dirty="0" err="1"/>
              <a:t>PgAdmin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i="1" dirty="0"/>
              <a:t>Mockup </a:t>
            </a:r>
            <a:r>
              <a:rPr lang="en-US" sz="1400" b="1" i="1" dirty="0" err="1"/>
              <a:t>WebGIS</a:t>
            </a:r>
            <a:r>
              <a:rPr lang="en-US" sz="1400" b="1" i="1" dirty="0"/>
              <a:t> </a:t>
            </a:r>
            <a:r>
              <a:rPr lang="en-US" sz="1400" dirty="0"/>
              <a:t>(</a:t>
            </a:r>
            <a:r>
              <a:rPr lang="en-US" sz="1400" i="1" dirty="0"/>
              <a:t>mockup</a:t>
            </a:r>
            <a:r>
              <a:rPr lang="en-US" sz="1400" dirty="0"/>
              <a:t> ini </a:t>
            </a:r>
            <a:r>
              <a:rPr lang="en-US" sz="1400" dirty="0" err="1"/>
              <a:t>dibuat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pemrograman</a:t>
            </a:r>
            <a:r>
              <a:rPr lang="en-US" sz="1400" dirty="0"/>
              <a:t> </a:t>
            </a:r>
            <a:r>
              <a:rPr lang="en-US" sz="1400" i="1" dirty="0"/>
              <a:t>html</a:t>
            </a:r>
            <a:r>
              <a:rPr lang="en-US" sz="1400" dirty="0"/>
              <a:t> di </a:t>
            </a:r>
            <a:r>
              <a:rPr lang="en-US" sz="1400" i="1" dirty="0"/>
              <a:t>VSC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400" b="1" i="1" dirty="0"/>
              <a:t>Script</a:t>
            </a:r>
            <a:r>
              <a:rPr lang="en-ID" sz="1400" dirty="0"/>
              <a:t> (</a:t>
            </a:r>
            <a:r>
              <a:rPr lang="en-ID" sz="1400" dirty="0" err="1"/>
              <a:t>pembuatan</a:t>
            </a:r>
            <a:r>
              <a:rPr lang="en-ID" sz="1400" dirty="0"/>
              <a:t> </a:t>
            </a:r>
            <a:r>
              <a:rPr lang="en-ID" sz="1400" i="1" dirty="0"/>
              <a:t>script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menjalankan</a:t>
            </a:r>
            <a:r>
              <a:rPr lang="en-ID" sz="1400" dirty="0"/>
              <a:t> program yang </a:t>
            </a:r>
            <a:r>
              <a:rPr lang="en-ID" sz="1400" dirty="0" err="1"/>
              <a:t>ingin</a:t>
            </a:r>
            <a:r>
              <a:rPr lang="en-ID" sz="1400" dirty="0"/>
              <a:t> </a:t>
            </a:r>
            <a:r>
              <a:rPr lang="en-ID" sz="1400" dirty="0" err="1"/>
              <a:t>dibuat</a:t>
            </a:r>
            <a:r>
              <a:rPr lang="en-ID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400" b="1" dirty="0"/>
              <a:t>Trial</a:t>
            </a:r>
            <a:r>
              <a:rPr lang="en-ID" sz="1400" dirty="0"/>
              <a:t> monitoring </a:t>
            </a:r>
            <a:r>
              <a:rPr lang="en-ID" sz="1400" dirty="0" err="1"/>
              <a:t>berbasis</a:t>
            </a:r>
            <a:r>
              <a:rPr lang="en-ID" sz="1400" dirty="0"/>
              <a:t> </a:t>
            </a:r>
            <a:r>
              <a:rPr lang="en-ID" sz="1400" dirty="0" err="1"/>
              <a:t>WebGIS</a:t>
            </a:r>
            <a:endParaRPr lang="en-ID" sz="1400" dirty="0"/>
          </a:p>
        </p:txBody>
      </p:sp>
      <p:sp>
        <p:nvSpPr>
          <p:cNvPr id="24" name="Rounded Rectangle 19">
            <a:extLst>
              <a:ext uri="{FF2B5EF4-FFF2-40B4-BE49-F238E27FC236}">
                <a16:creationId xmlns:a16="http://schemas.microsoft.com/office/drawing/2014/main" id="{ADFAE1C3-B56C-95C0-EE1F-841617B26B46}"/>
              </a:ext>
            </a:extLst>
          </p:cNvPr>
          <p:cNvSpPr/>
          <p:nvPr/>
        </p:nvSpPr>
        <p:spPr>
          <a:xfrm>
            <a:off x="300337" y="5433354"/>
            <a:ext cx="4431667" cy="1129553"/>
          </a:xfrm>
          <a:prstGeom prst="roundRect">
            <a:avLst>
              <a:gd name="adj" fmla="val 5601"/>
            </a:avLst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Where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PT </a:t>
            </a:r>
            <a:r>
              <a:rPr lang="en-US" sz="1600" dirty="0" err="1">
                <a:solidFill>
                  <a:schemeClr val="tx1"/>
                </a:solidFill>
                <a:cs typeface="Arial" panose="020B0604020202020204" pitchFamily="34" charset="0"/>
              </a:rPr>
              <a:t>Etam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Bersama Lestari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When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 err="1">
                <a:solidFill>
                  <a:schemeClr val="tx1"/>
                </a:solidFill>
                <a:cs typeface="Arial" panose="020B0604020202020204" pitchFamily="34" charset="0"/>
              </a:rPr>
              <a:t>Maret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2023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Who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Nico Bram</a:t>
            </a:r>
          </a:p>
          <a:p>
            <a:pPr fontAlgn="ctr"/>
            <a:r>
              <a:rPr lang="id-ID" sz="1600" dirty="0" err="1">
                <a:solidFill>
                  <a:schemeClr val="tx1"/>
                </a:solidFill>
                <a:cs typeface="Arial" panose="020B0604020202020204" pitchFamily="34" charset="0"/>
              </a:rPr>
              <a:t>How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 Much	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Rp. 2.651.589,-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5D76CB-44FE-4281-D725-F25BE92B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38059" y="2943893"/>
            <a:ext cx="2304539" cy="13820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97173A-8E0C-E407-8EE0-C5EB1DBE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38060" y="4399377"/>
            <a:ext cx="2304540" cy="1272825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199D2CF-0D68-6A05-6621-14A770D5B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096488"/>
              </p:ext>
            </p:extLst>
          </p:nvPr>
        </p:nvGraphicFramePr>
        <p:xfrm>
          <a:off x="9311497" y="5759898"/>
          <a:ext cx="2331103" cy="6028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2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Convert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convert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3BAC65FA-99C6-A581-DF17-946D585D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39338" y="2943893"/>
            <a:ext cx="2304539" cy="13820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0F15CC-8670-6157-2355-37CC31CC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9339" y="4399377"/>
            <a:ext cx="2304540" cy="1272825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EF28BB64-091D-3FD3-9430-00ECE6A28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70090"/>
              </p:ext>
            </p:extLst>
          </p:nvPr>
        </p:nvGraphicFramePr>
        <p:xfrm>
          <a:off x="6812776" y="5759898"/>
          <a:ext cx="2331103" cy="6028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Persiapan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Persiapan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1D8EF31E-D400-8A5B-E505-5375D3F93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172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046266"/>
                </a:solidFill>
                <a:latin typeface="+mn-lt"/>
              </a:rPr>
              <a:t>5W2H1T – </a:t>
            </a:r>
            <a:r>
              <a:rPr lang="en-US" altLang="en-US" sz="1400" b="1" dirty="0">
                <a:latin typeface="+mn-lt"/>
              </a:rPr>
              <a:t>Root Cause 1</a:t>
            </a:r>
            <a:endParaRPr lang="en-US" alt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974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2A462-95E8-15FC-0F38-005CA6731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2446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46266"/>
                </a:solidFill>
                <a:latin typeface="+mn-lt"/>
              </a:rPr>
              <a:t>5W2H1T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system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rekayasa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engineering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untuk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monitoring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tankos</a:t>
            </a:r>
            <a:endParaRPr lang="en-US" altLang="id-ID" sz="1200" i="1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system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secara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swadaya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Phyton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Zaman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sekarang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diperlukan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pengaplikasian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teknologi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untuk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memudahkan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pek</a:t>
            </a:r>
            <a:r>
              <a:rPr lang="en-US" sz="1200" dirty="0" err="1">
                <a:solidFill>
                  <a:srgbClr val="000000"/>
                </a:solidFill>
              </a:rPr>
              <a:t>erjaan</a:t>
            </a:r>
            <a:r>
              <a:rPr lang="en-US" sz="1200" dirty="0">
                <a:solidFill>
                  <a:srgbClr val="000000"/>
                </a:solidFill>
              </a:rPr>
              <a:t> monitoring </a:t>
            </a:r>
            <a:r>
              <a:rPr lang="en-US" sz="1200" dirty="0" err="1">
                <a:solidFill>
                  <a:srgbClr val="000000"/>
                </a:solidFill>
              </a:rPr>
              <a:t>dengan</a:t>
            </a:r>
            <a:r>
              <a:rPr lang="en-US" sz="1200" dirty="0">
                <a:solidFill>
                  <a:srgbClr val="000000"/>
                </a:solidFill>
              </a:rPr>
              <a:t> error yang </a:t>
            </a:r>
            <a:r>
              <a:rPr lang="en-US" sz="1200" dirty="0" err="1">
                <a:solidFill>
                  <a:srgbClr val="000000"/>
                </a:solidFill>
              </a:rPr>
              <a:t>rendah</a:t>
            </a:r>
            <a:r>
              <a:rPr lang="en-US" sz="1200" dirty="0">
                <a:solidFill>
                  <a:srgbClr val="000000"/>
                </a:solidFill>
              </a:rPr>
              <a:t>, salah </a:t>
            </a:r>
            <a:r>
              <a:rPr lang="en-US" sz="1200" dirty="0" err="1">
                <a:solidFill>
                  <a:srgbClr val="000000"/>
                </a:solidFill>
              </a:rPr>
              <a:t>satunya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dengan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rekayasa</a:t>
            </a:r>
            <a:r>
              <a:rPr lang="en-US" sz="1200" dirty="0">
                <a:solidFill>
                  <a:srgbClr val="000000"/>
                </a:solidFill>
              </a:rPr>
              <a:t> engineering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 &amp; Man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E714AE-4AA0-42B9-4A10-19138F16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2153" y="2943893"/>
            <a:ext cx="2304539" cy="13820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6DE319-CA93-42B1-1B6A-F8998D24EA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2154" y="4399377"/>
            <a:ext cx="2304540" cy="1272825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1748580-D985-064A-C29C-F1581D2BDF81}"/>
              </a:ext>
            </a:extLst>
          </p:cNvPr>
          <p:cNvGraphicFramePr>
            <a:graphicFrameLocks noGrp="1"/>
          </p:cNvGraphicFramePr>
          <p:nvPr/>
        </p:nvGraphicFramePr>
        <p:xfrm>
          <a:off x="1062153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3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Input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019862E3-426D-F684-5F0F-930B17FF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37662" y="2943893"/>
            <a:ext cx="2304539" cy="13820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362776-86B0-2BCC-1128-D3B43671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37663" y="4399377"/>
            <a:ext cx="2304540" cy="1272825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CB962CB-376A-9888-4F6A-C304977D3534}"/>
              </a:ext>
            </a:extLst>
          </p:cNvPr>
          <p:cNvGraphicFramePr>
            <a:graphicFrameLocks noGrp="1"/>
          </p:cNvGraphicFramePr>
          <p:nvPr/>
        </p:nvGraphicFramePr>
        <p:xfrm>
          <a:off x="3637662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4"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Pemrosesan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30161455-9167-CEF8-00E8-FEB68730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86607" y="2953359"/>
            <a:ext cx="2304539" cy="138208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973CAE-CE2A-D114-2019-15B4D6F2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6608" y="4408843"/>
            <a:ext cx="2304540" cy="1272825"/>
          </a:xfrm>
          <a:prstGeom prst="rect">
            <a:avLst/>
          </a:prstGeom>
        </p:spPr>
      </p:pic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4E9187F-5603-D2CC-54AD-B81BF3507C36}"/>
              </a:ext>
            </a:extLst>
          </p:cNvPr>
          <p:cNvGraphicFramePr>
            <a:graphicFrameLocks noGrp="1"/>
          </p:cNvGraphicFramePr>
          <p:nvPr/>
        </p:nvGraphicFramePr>
        <p:xfrm>
          <a:off x="6186607" y="5769364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5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Mockup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WebGIS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43" name="Picture 42">
            <a:extLst>
              <a:ext uri="{FF2B5EF4-FFF2-40B4-BE49-F238E27FC236}">
                <a16:creationId xmlns:a16="http://schemas.microsoft.com/office/drawing/2014/main" id="{A4A6AF9E-5092-E14F-4390-3D43CEA4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35550" y="2953359"/>
            <a:ext cx="2304539" cy="13820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676704-9DB2-B915-70C5-B7FCC88F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35551" y="4408843"/>
            <a:ext cx="2304540" cy="127282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75313F8-188E-033D-21FF-24E0C8B30D93}"/>
              </a:ext>
            </a:extLst>
          </p:cNvPr>
          <p:cNvGraphicFramePr>
            <a:graphicFrameLocks noGrp="1"/>
          </p:cNvGraphicFramePr>
          <p:nvPr/>
        </p:nvGraphicFramePr>
        <p:xfrm>
          <a:off x="8735550" y="5769364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6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Script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845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DEC84A-239B-B644-AECB-14EAAD96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CEF2237-FD30-9B6C-8E48-F5D8B4919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058" y="4212806"/>
            <a:ext cx="6396473" cy="1894114"/>
          </a:xfrm>
        </p:spPr>
        <p:txBody>
          <a:bodyPr>
            <a:normAutofit/>
          </a:bodyPr>
          <a:lstStyle/>
          <a:p>
            <a:r>
              <a:rPr lang="en-US" sz="2800" spc="-55" dirty="0">
                <a:solidFill>
                  <a:srgbClr val="016266"/>
                </a:solidFill>
                <a:latin typeface="Calibri body"/>
                <a:cs typeface="Verdana"/>
              </a:rPr>
              <a:t>MONITORING PENGAPLIKASIAN TANKOS BERBASIS WEBGIS &amp; APPLICATION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 bod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85302-188D-EBB4-EF5D-E890E37BB45B}"/>
              </a:ext>
            </a:extLst>
          </p:cNvPr>
          <p:cNvSpPr txBox="1">
            <a:spLocks/>
          </p:cNvSpPr>
          <p:nvPr/>
        </p:nvSpPr>
        <p:spPr>
          <a:xfrm>
            <a:off x="632252" y="1698137"/>
            <a:ext cx="7016580" cy="1894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400" dirty="0"/>
              <a:t>PT ETAM BERSAMA LESTARI</a:t>
            </a:r>
          </a:p>
          <a:p>
            <a:r>
              <a:rPr lang="en-US" sz="1800" b="0" dirty="0" err="1"/>
              <a:t>Desa</a:t>
            </a:r>
            <a:r>
              <a:rPr lang="en-US" sz="1800" b="0" dirty="0"/>
              <a:t> </a:t>
            </a:r>
            <a:r>
              <a:rPr lang="en-US" sz="1800" b="0" dirty="0" err="1"/>
              <a:t>Pelawan</a:t>
            </a:r>
            <a:r>
              <a:rPr lang="en-US" sz="1800" b="0" dirty="0"/>
              <a:t> </a:t>
            </a:r>
            <a:r>
              <a:rPr lang="en-US" sz="1800" b="0" dirty="0" err="1"/>
              <a:t>Kec</a:t>
            </a:r>
            <a:r>
              <a:rPr lang="en-US" sz="1800" b="0" dirty="0"/>
              <a:t>. </a:t>
            </a:r>
            <a:r>
              <a:rPr lang="en-US" sz="1800" b="0" dirty="0" err="1"/>
              <a:t>Sangkulirang</a:t>
            </a:r>
            <a:r>
              <a:rPr lang="en-US" sz="1800" b="0" dirty="0"/>
              <a:t> </a:t>
            </a:r>
            <a:r>
              <a:rPr lang="en-US" sz="1800" b="0" dirty="0" err="1"/>
              <a:t>Kab</a:t>
            </a:r>
            <a:r>
              <a:rPr lang="en-US" sz="1800" b="0" dirty="0"/>
              <a:t>. </a:t>
            </a:r>
            <a:r>
              <a:rPr lang="en-US" sz="1800" b="0" dirty="0" err="1"/>
              <a:t>Kutai</a:t>
            </a:r>
            <a:r>
              <a:rPr lang="en-US" sz="1800" b="0" dirty="0"/>
              <a:t> Timur </a:t>
            </a:r>
          </a:p>
          <a:p>
            <a:r>
              <a:rPr lang="en-US" sz="1800" b="0" dirty="0"/>
              <a:t>Kalimantan Timur, Indonesia</a:t>
            </a:r>
          </a:p>
          <a:p>
            <a:endParaRPr lang="en-US" sz="1800" b="0" dirty="0"/>
          </a:p>
          <a:p>
            <a:r>
              <a:rPr lang="en-US" sz="2400" dirty="0"/>
              <a:t>SS (SUGGESTION SYSTEM)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120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2A462-95E8-15FC-0F38-005CA6731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2446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46266"/>
                </a:solidFill>
                <a:latin typeface="+mn-lt"/>
              </a:rPr>
              <a:t>5W2H1T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system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rekayasa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engineering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untuk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monitoring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tankos</a:t>
            </a:r>
            <a:endParaRPr lang="en-US" altLang="id-ID" sz="1200" i="1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system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secara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swadaya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Phyton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Zaman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sekarang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diperlukan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pengaplikasian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teknologi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untuk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memudahkan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pek</a:t>
            </a:r>
            <a:r>
              <a:rPr lang="en-US" sz="1200" dirty="0" err="1">
                <a:solidFill>
                  <a:srgbClr val="000000"/>
                </a:solidFill>
              </a:rPr>
              <a:t>erjaan</a:t>
            </a:r>
            <a:r>
              <a:rPr lang="en-US" sz="1200" dirty="0">
                <a:solidFill>
                  <a:srgbClr val="000000"/>
                </a:solidFill>
              </a:rPr>
              <a:t> monitoring </a:t>
            </a:r>
            <a:r>
              <a:rPr lang="en-US" sz="1200" dirty="0" err="1">
                <a:solidFill>
                  <a:srgbClr val="000000"/>
                </a:solidFill>
              </a:rPr>
              <a:t>dengan</a:t>
            </a:r>
            <a:r>
              <a:rPr lang="en-US" sz="1200" dirty="0">
                <a:solidFill>
                  <a:srgbClr val="000000"/>
                </a:solidFill>
              </a:rPr>
              <a:t> error yang </a:t>
            </a:r>
            <a:r>
              <a:rPr lang="en-US" sz="1200" dirty="0" err="1">
                <a:solidFill>
                  <a:srgbClr val="000000"/>
                </a:solidFill>
              </a:rPr>
              <a:t>rendah</a:t>
            </a:r>
            <a:r>
              <a:rPr lang="en-US" sz="1200" dirty="0">
                <a:solidFill>
                  <a:srgbClr val="000000"/>
                </a:solidFill>
              </a:rPr>
              <a:t>, salah </a:t>
            </a:r>
            <a:r>
              <a:rPr lang="en-US" sz="1200" dirty="0" err="1">
                <a:solidFill>
                  <a:srgbClr val="000000"/>
                </a:solidFill>
              </a:rPr>
              <a:t>satunya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dengan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rekayasa</a:t>
            </a:r>
            <a:r>
              <a:rPr lang="en-US" sz="1200" dirty="0">
                <a:solidFill>
                  <a:srgbClr val="000000"/>
                </a:solidFill>
              </a:rPr>
              <a:t> engineering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 &amp; Man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75313F8-188E-033D-21FF-24E0C8B30D93}"/>
              </a:ext>
            </a:extLst>
          </p:cNvPr>
          <p:cNvGraphicFramePr>
            <a:graphicFrameLocks noGrp="1"/>
          </p:cNvGraphicFramePr>
          <p:nvPr/>
        </p:nvGraphicFramePr>
        <p:xfrm>
          <a:off x="300337" y="2682914"/>
          <a:ext cx="4654218" cy="438396"/>
        </p:xfrm>
        <a:graphic>
          <a:graphicData uri="http://schemas.openxmlformats.org/drawingml/2006/table">
            <a:tbl>
              <a:tblPr/>
              <a:tblGrid>
                <a:gridCol w="1730398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2923820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7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Trial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93D8A50-8FF7-99D7-407F-88FA6BEF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6115" y="3211731"/>
            <a:ext cx="2304539" cy="13820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555392-2EC1-49B6-358D-86A6A809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116" y="4799787"/>
            <a:ext cx="2304540" cy="12728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7DC5DB-DDE8-24E2-FCD7-11E32CBC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1624" y="3211731"/>
            <a:ext cx="2304539" cy="13820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25DA82-14D9-6FE6-3B7B-8DC4290E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1625" y="4827552"/>
            <a:ext cx="2304540" cy="12728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342C8-4528-4D6D-AA55-FD29DE6E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30569" y="3221197"/>
            <a:ext cx="2304539" cy="13820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0087ED-1C9A-BD12-0199-6426D285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30570" y="4827552"/>
            <a:ext cx="2304540" cy="1272825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79F72EC-4F9C-B3F3-6A68-67ED87B9466E}"/>
              </a:ext>
            </a:extLst>
          </p:cNvPr>
          <p:cNvSpPr/>
          <p:nvPr/>
        </p:nvSpPr>
        <p:spPr>
          <a:xfrm>
            <a:off x="300337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6CAB046-675E-4F41-79FE-8B83A8C4A459}"/>
              </a:ext>
            </a:extLst>
          </p:cNvPr>
          <p:cNvSpPr/>
          <p:nvPr/>
        </p:nvSpPr>
        <p:spPr>
          <a:xfrm>
            <a:off x="2882694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E619929-FD1E-9624-679C-D6AD8C9AE776}"/>
              </a:ext>
            </a:extLst>
          </p:cNvPr>
          <p:cNvSpPr/>
          <p:nvPr/>
        </p:nvSpPr>
        <p:spPr>
          <a:xfrm>
            <a:off x="5430569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0F4C310-F89D-29EA-1ECC-D06C44F49E57}"/>
              </a:ext>
            </a:extLst>
          </p:cNvPr>
          <p:cNvSpPr/>
          <p:nvPr/>
        </p:nvSpPr>
        <p:spPr>
          <a:xfrm>
            <a:off x="5430569" y="4829776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4CF216A-CBB3-103F-A15F-7CD1863BA808}"/>
              </a:ext>
            </a:extLst>
          </p:cNvPr>
          <p:cNvSpPr/>
          <p:nvPr/>
        </p:nvSpPr>
        <p:spPr>
          <a:xfrm>
            <a:off x="2880434" y="4820445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4068B1-4B85-5BE2-9854-18878798A4F4}"/>
              </a:ext>
            </a:extLst>
          </p:cNvPr>
          <p:cNvSpPr/>
          <p:nvPr/>
        </p:nvSpPr>
        <p:spPr>
          <a:xfrm>
            <a:off x="300336" y="4811114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ID" b="1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D66E6F-33F5-4E60-7F9A-2C5B7492D456}"/>
              </a:ext>
            </a:extLst>
          </p:cNvPr>
          <p:cNvCxnSpPr/>
          <p:nvPr/>
        </p:nvCxnSpPr>
        <p:spPr>
          <a:xfrm>
            <a:off x="447397" y="6186196"/>
            <a:ext cx="746647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A69FF52-2ECC-8074-B9E0-EE7DD8C7C7AF}"/>
              </a:ext>
            </a:extLst>
          </p:cNvPr>
          <p:cNvCxnSpPr/>
          <p:nvPr/>
        </p:nvCxnSpPr>
        <p:spPr>
          <a:xfrm flipV="1">
            <a:off x="7913868" y="2873829"/>
            <a:ext cx="0" cy="33030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05329EA-3715-8AE8-0B92-D5393F2FD7C4}"/>
              </a:ext>
            </a:extLst>
          </p:cNvPr>
          <p:cNvCxnSpPr/>
          <p:nvPr/>
        </p:nvCxnSpPr>
        <p:spPr>
          <a:xfrm>
            <a:off x="7913867" y="2883159"/>
            <a:ext cx="3343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864CF9D-9BC8-8959-F2D5-F71FAADBC690}"/>
              </a:ext>
            </a:extLst>
          </p:cNvPr>
          <p:cNvSpPr/>
          <p:nvPr/>
        </p:nvSpPr>
        <p:spPr>
          <a:xfrm>
            <a:off x="8332211" y="3015091"/>
            <a:ext cx="1576899" cy="642509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Pengiputan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data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masih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terlalu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rumit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terbatas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dengan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penggunaan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PC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A10BF9-C8E3-2C18-8B26-A06604CCA76B}"/>
              </a:ext>
            </a:extLst>
          </p:cNvPr>
          <p:cNvSpPr/>
          <p:nvPr/>
        </p:nvSpPr>
        <p:spPr>
          <a:xfrm>
            <a:off x="8337036" y="2725777"/>
            <a:ext cx="157219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Kendala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65F78E-E59E-0F8F-7B42-EF54DFFCC7F2}"/>
              </a:ext>
            </a:extLst>
          </p:cNvPr>
          <p:cNvSpPr/>
          <p:nvPr/>
        </p:nvSpPr>
        <p:spPr>
          <a:xfrm>
            <a:off x="10061171" y="3013566"/>
            <a:ext cx="1576898" cy="642509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100" i="1" dirty="0" err="1">
                <a:solidFill>
                  <a:srgbClr val="000000"/>
                </a:solidFill>
              </a:rPr>
              <a:t>Program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err="1">
                <a:solidFill>
                  <a:srgbClr val="000000"/>
                </a:solidFill>
              </a:rPr>
              <a:t>belum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err="1">
                <a:solidFill>
                  <a:srgbClr val="000000"/>
                </a:solidFill>
              </a:rPr>
              <a:t>memungkinkan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err="1">
                <a:solidFill>
                  <a:srgbClr val="000000"/>
                </a:solidFill>
              </a:rPr>
              <a:t>untuk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err="1">
                <a:solidFill>
                  <a:srgbClr val="000000"/>
                </a:solidFill>
              </a:rPr>
              <a:t>menjalankan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err="1">
                <a:solidFill>
                  <a:srgbClr val="000000"/>
                </a:solidFill>
              </a:rPr>
              <a:t>dalam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err="1">
                <a:solidFill>
                  <a:srgbClr val="000000"/>
                </a:solidFill>
              </a:rPr>
              <a:t>mode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err="1">
                <a:solidFill>
                  <a:srgbClr val="000000"/>
                </a:solidFill>
              </a:rPr>
              <a:t>mobile</a:t>
            </a:r>
            <a:endParaRPr lang="es-ES" sz="11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61534B-1FDD-300B-3A25-4222A79869E3}"/>
              </a:ext>
            </a:extLst>
          </p:cNvPr>
          <p:cNvSpPr/>
          <p:nvPr/>
        </p:nvSpPr>
        <p:spPr>
          <a:xfrm>
            <a:off x="10054832" y="2736782"/>
            <a:ext cx="1576898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Penyebab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64D8F8-FB35-AD6F-98B7-E8C837FAD7AA}"/>
              </a:ext>
            </a:extLst>
          </p:cNvPr>
          <p:cNvSpPr/>
          <p:nvPr/>
        </p:nvSpPr>
        <p:spPr>
          <a:xfrm>
            <a:off x="8332211" y="4047416"/>
            <a:ext cx="1576899" cy="3979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Input data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terbatas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dengan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PC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A6CB7F-450A-C9C6-68CD-CBFBA811E37C}"/>
              </a:ext>
            </a:extLst>
          </p:cNvPr>
          <p:cNvSpPr/>
          <p:nvPr/>
        </p:nvSpPr>
        <p:spPr>
          <a:xfrm>
            <a:off x="9249088" y="3716885"/>
            <a:ext cx="1572192" cy="258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Analyst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9D7384-CE74-C7AE-5C37-7A056657193A}"/>
              </a:ext>
            </a:extLst>
          </p:cNvPr>
          <p:cNvCxnSpPr/>
          <p:nvPr/>
        </p:nvCxnSpPr>
        <p:spPr>
          <a:xfrm>
            <a:off x="8453535" y="4445133"/>
            <a:ext cx="0" cy="30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301C48-273F-3751-F2C7-0E5A220876FA}"/>
              </a:ext>
            </a:extLst>
          </p:cNvPr>
          <p:cNvCxnSpPr/>
          <p:nvPr/>
        </p:nvCxnSpPr>
        <p:spPr>
          <a:xfrm>
            <a:off x="8451768" y="4743249"/>
            <a:ext cx="255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35A5034-7C61-B4C8-8511-5188A5827C8D}"/>
              </a:ext>
            </a:extLst>
          </p:cNvPr>
          <p:cNvSpPr/>
          <p:nvPr/>
        </p:nvSpPr>
        <p:spPr>
          <a:xfrm>
            <a:off x="8707228" y="4538384"/>
            <a:ext cx="1576899" cy="397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Tidak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bisa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input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dalam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mode mobile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4237D67-357A-539A-3934-A07F510B3C52}"/>
              </a:ext>
            </a:extLst>
          </p:cNvPr>
          <p:cNvSpPr/>
          <p:nvPr/>
        </p:nvSpPr>
        <p:spPr>
          <a:xfrm>
            <a:off x="8006078" y="4494338"/>
            <a:ext cx="486713" cy="258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63D610E-C682-D086-D4B7-7C8A57DB5392}"/>
              </a:ext>
            </a:extLst>
          </p:cNvPr>
          <p:cNvCxnSpPr/>
          <p:nvPr/>
        </p:nvCxnSpPr>
        <p:spPr>
          <a:xfrm>
            <a:off x="8955566" y="4935875"/>
            <a:ext cx="0" cy="30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89514E-5E31-4AC1-4F92-63EF969D357A}"/>
              </a:ext>
            </a:extLst>
          </p:cNvPr>
          <p:cNvCxnSpPr/>
          <p:nvPr/>
        </p:nvCxnSpPr>
        <p:spPr>
          <a:xfrm>
            <a:off x="8953799" y="5233991"/>
            <a:ext cx="255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B6C4838-DBD6-1A36-9FED-50A4DA0CE0BD}"/>
              </a:ext>
            </a:extLst>
          </p:cNvPr>
          <p:cNvSpPr/>
          <p:nvPr/>
        </p:nvSpPr>
        <p:spPr>
          <a:xfrm>
            <a:off x="9209259" y="5029126"/>
            <a:ext cx="1754208" cy="397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Program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belum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bisa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menjalankan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mode mobile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5E1FBC-30BD-E74F-9826-F2C2131C704D}"/>
              </a:ext>
            </a:extLst>
          </p:cNvPr>
          <p:cNvSpPr/>
          <p:nvPr/>
        </p:nvSpPr>
        <p:spPr>
          <a:xfrm>
            <a:off x="8517196" y="4967086"/>
            <a:ext cx="486713" cy="258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D924762-64E2-7607-E250-DD43E389CE88}"/>
              </a:ext>
            </a:extLst>
          </p:cNvPr>
          <p:cNvCxnSpPr/>
          <p:nvPr/>
        </p:nvCxnSpPr>
        <p:spPr>
          <a:xfrm>
            <a:off x="9510775" y="5426617"/>
            <a:ext cx="0" cy="30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185EA0A-88BC-929A-E70A-47A002A1BE05}"/>
              </a:ext>
            </a:extLst>
          </p:cNvPr>
          <p:cNvCxnSpPr/>
          <p:nvPr/>
        </p:nvCxnSpPr>
        <p:spPr>
          <a:xfrm>
            <a:off x="9509008" y="5724733"/>
            <a:ext cx="255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9B7E831A-B528-2193-4EF4-387BE57570F9}"/>
              </a:ext>
            </a:extLst>
          </p:cNvPr>
          <p:cNvSpPr/>
          <p:nvPr/>
        </p:nvSpPr>
        <p:spPr>
          <a:xfrm>
            <a:off x="9764468" y="5519868"/>
            <a:ext cx="1867262" cy="5527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Belum </a:t>
            </a:r>
            <a:r>
              <a:rPr lang="en-US" altLang="id-ID" sz="1100" b="1" i="1" dirty="0" err="1">
                <a:solidFill>
                  <a:schemeClr val="bg1"/>
                </a:solidFill>
                <a:ea typeface="MS PGothic" panose="020B0600070205080204" pitchFamily="34" charset="-128"/>
              </a:rPr>
              <a:t>ada</a:t>
            </a: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 program untuk </a:t>
            </a:r>
            <a:r>
              <a:rPr lang="en-US" altLang="id-ID" sz="1100" b="1" i="1" dirty="0" err="1">
                <a:solidFill>
                  <a:schemeClr val="bg1"/>
                </a:solidFill>
                <a:ea typeface="MS PGothic" panose="020B0600070205080204" pitchFamily="34" charset="-128"/>
              </a:rPr>
              <a:t>menjalankan</a:t>
            </a: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b="1" i="1" dirty="0" err="1">
                <a:solidFill>
                  <a:schemeClr val="bg1"/>
                </a:solidFill>
                <a:ea typeface="MS PGothic" panose="020B0600070205080204" pitchFamily="34" charset="-128"/>
              </a:rPr>
              <a:t>aplikasi</a:t>
            </a: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b="1" i="1" dirty="0" err="1">
                <a:solidFill>
                  <a:schemeClr val="bg1"/>
                </a:solidFill>
                <a:ea typeface="MS PGothic" panose="020B0600070205080204" pitchFamily="34" charset="-128"/>
              </a:rPr>
              <a:t>dalam</a:t>
            </a: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b="1" i="1" dirty="0" err="1">
                <a:solidFill>
                  <a:schemeClr val="bg1"/>
                </a:solidFill>
                <a:ea typeface="MS PGothic" panose="020B0600070205080204" pitchFamily="34" charset="-128"/>
              </a:rPr>
              <a:t>bentuk</a:t>
            </a: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 mobile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F807D95-5C31-B1B6-3625-2C8039EC5773}"/>
              </a:ext>
            </a:extLst>
          </p:cNvPr>
          <p:cNvSpPr/>
          <p:nvPr/>
        </p:nvSpPr>
        <p:spPr>
          <a:xfrm>
            <a:off x="10873180" y="6056949"/>
            <a:ext cx="1004294" cy="24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Root Cause</a:t>
            </a:r>
            <a:endParaRPr kumimoji="0" lang="id-ID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6879C1F-6705-9954-DC87-70CF3EEE878D}"/>
              </a:ext>
            </a:extLst>
          </p:cNvPr>
          <p:cNvSpPr/>
          <p:nvPr/>
        </p:nvSpPr>
        <p:spPr>
          <a:xfrm>
            <a:off x="11174972" y="5096333"/>
            <a:ext cx="913516" cy="347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289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2A462-95E8-15FC-0F38-005CA6731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172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046266"/>
                </a:solidFill>
                <a:latin typeface="+mn-lt"/>
              </a:rPr>
              <a:t>5W2H1T – </a:t>
            </a:r>
            <a:r>
              <a:rPr lang="en-US" altLang="en-US" sz="1400" b="1" dirty="0" err="1">
                <a:latin typeface="+mn-lt"/>
              </a:rPr>
              <a:t>Pelaksanaan</a:t>
            </a:r>
            <a:r>
              <a:rPr lang="en-US" altLang="en-US" sz="1400" b="1" dirty="0">
                <a:latin typeface="+mn-lt"/>
              </a:rPr>
              <a:t> PDCA 1</a:t>
            </a:r>
            <a:endParaRPr lang="en-US" altLang="en-US" b="1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program untuk menjalankan aplikasi dalam bentuk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mobile</a:t>
            </a:r>
            <a:endParaRPr lang="en-US" altLang="id-ID" sz="1200" i="1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sistem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bentuk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aplikasi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mobile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API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dirty="0" err="1">
                <a:solidFill>
                  <a:srgbClr val="000000"/>
                </a:solidFill>
              </a:rPr>
              <a:t>Diperlukan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pengaplikasian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dalam</a:t>
            </a:r>
            <a:r>
              <a:rPr lang="en-US" sz="1200" dirty="0">
                <a:solidFill>
                  <a:srgbClr val="000000"/>
                </a:solidFill>
              </a:rPr>
              <a:t> mode yang lebih </a:t>
            </a:r>
            <a:r>
              <a:rPr lang="en-US" sz="1200" dirty="0" err="1">
                <a:solidFill>
                  <a:srgbClr val="000000"/>
                </a:solidFill>
              </a:rPr>
              <a:t>ringkas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err="1">
                <a:solidFill>
                  <a:srgbClr val="000000"/>
                </a:solidFill>
              </a:rPr>
              <a:t>yaitu</a:t>
            </a:r>
            <a:r>
              <a:rPr lang="en-US" sz="1200" dirty="0">
                <a:solidFill>
                  <a:srgbClr val="000000"/>
                </a:solidFill>
              </a:rPr>
              <a:t> mode mobile untuk </a:t>
            </a:r>
            <a:r>
              <a:rPr lang="en-US" sz="1200" dirty="0" err="1">
                <a:solidFill>
                  <a:srgbClr val="000000"/>
                </a:solidFill>
              </a:rPr>
              <a:t>memudahkan</a:t>
            </a:r>
            <a:r>
              <a:rPr lang="en-US" sz="1200" dirty="0">
                <a:solidFill>
                  <a:srgbClr val="000000"/>
                </a:solidFill>
              </a:rPr>
              <a:t> input data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A8E7886D-D92E-4279-82D2-DC052267AD32}"/>
              </a:ext>
            </a:extLst>
          </p:cNvPr>
          <p:cNvSpPr/>
          <p:nvPr/>
        </p:nvSpPr>
        <p:spPr>
          <a:xfrm>
            <a:off x="300337" y="2790693"/>
            <a:ext cx="1120921" cy="348748"/>
          </a:xfrm>
          <a:prstGeom prst="roundRect">
            <a:avLst/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</a:t>
            </a:r>
            <a:endParaRPr lang="id-ID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B8127-5B0B-4B3B-EEA6-A96D37196AE6}"/>
              </a:ext>
            </a:extLst>
          </p:cNvPr>
          <p:cNvSpPr txBox="1"/>
          <p:nvPr/>
        </p:nvSpPr>
        <p:spPr>
          <a:xfrm>
            <a:off x="231673" y="3176706"/>
            <a:ext cx="6607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Persiapan</a:t>
            </a:r>
            <a:r>
              <a:rPr lang="en-US" sz="1400" b="1" dirty="0"/>
              <a:t> data </a:t>
            </a:r>
            <a:r>
              <a:rPr lang="en-US" sz="1400" dirty="0"/>
              <a:t>(</a:t>
            </a:r>
            <a:r>
              <a:rPr lang="en-US" sz="1400" dirty="0" err="1"/>
              <a:t>meliputi</a:t>
            </a:r>
            <a:r>
              <a:rPr lang="en-US" sz="1400" dirty="0"/>
              <a:t> Area of Interest, basemap, </a:t>
            </a:r>
            <a:r>
              <a:rPr lang="en-US" sz="1400" dirty="0" err="1"/>
              <a:t>titik</a:t>
            </a:r>
            <a:r>
              <a:rPr lang="en-US" sz="1400" dirty="0"/>
              <a:t> dropping di </a:t>
            </a:r>
            <a:r>
              <a:rPr lang="en-US" sz="1400" i="1" dirty="0"/>
              <a:t>ArcGIS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Convert data </a:t>
            </a:r>
            <a:r>
              <a:rPr lang="en-US" sz="1400" dirty="0"/>
              <a:t>(</a:t>
            </a:r>
            <a:r>
              <a:rPr lang="en-US" sz="1400" dirty="0" err="1"/>
              <a:t>mengubah</a:t>
            </a:r>
            <a:r>
              <a:rPr lang="en-US" sz="1400" dirty="0"/>
              <a:t> format .</a:t>
            </a:r>
            <a:r>
              <a:rPr lang="en-US" sz="1400" dirty="0" err="1"/>
              <a:t>shp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.</a:t>
            </a:r>
            <a:r>
              <a:rPr lang="en-US" sz="1400" dirty="0" err="1"/>
              <a:t>sql</a:t>
            </a:r>
            <a:r>
              <a:rPr lang="en-US" sz="1400" dirty="0"/>
              <a:t> untuk </a:t>
            </a:r>
            <a:r>
              <a:rPr lang="en-US" sz="1400" dirty="0" err="1"/>
              <a:t>analisis</a:t>
            </a:r>
            <a:r>
              <a:rPr lang="en-US" sz="1400" dirty="0"/>
              <a:t> dataset di </a:t>
            </a:r>
            <a:r>
              <a:rPr lang="en-US" sz="1400" i="1" dirty="0" err="1"/>
              <a:t>PostGIS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Input data </a:t>
            </a:r>
            <a:r>
              <a:rPr lang="en-US" sz="1400" dirty="0"/>
              <a:t>(</a:t>
            </a:r>
            <a:r>
              <a:rPr lang="en-US" sz="1400" dirty="0" err="1"/>
              <a:t>penginputan</a:t>
            </a:r>
            <a:r>
              <a:rPr lang="en-US" sz="1400" dirty="0"/>
              <a:t> data .</a:t>
            </a:r>
            <a:r>
              <a:rPr lang="en-US" sz="1400" dirty="0" err="1"/>
              <a:t>sql</a:t>
            </a:r>
            <a:r>
              <a:rPr lang="en-US" sz="1400" dirty="0"/>
              <a:t> yang </a:t>
            </a:r>
            <a:r>
              <a:rPr lang="en-US" sz="1400" dirty="0" err="1"/>
              <a:t>akan</a:t>
            </a:r>
            <a:r>
              <a:rPr lang="en-US" sz="1400" dirty="0"/>
              <a:t> di manage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intruksi</a:t>
            </a:r>
            <a:r>
              <a:rPr lang="en-US" sz="1400" dirty="0"/>
              <a:t> di </a:t>
            </a:r>
            <a:r>
              <a:rPr lang="en-US" sz="1400" i="1" dirty="0" err="1"/>
              <a:t>PgAdmin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Pemrosesan</a:t>
            </a:r>
            <a:r>
              <a:rPr lang="en-US" sz="1400" b="1" dirty="0"/>
              <a:t> data </a:t>
            </a:r>
            <a:r>
              <a:rPr lang="en-US" sz="1400" dirty="0"/>
              <a:t>(</a:t>
            </a:r>
            <a:r>
              <a:rPr lang="en-US" sz="1400" dirty="0" err="1"/>
              <a:t>pemrosesan</a:t>
            </a:r>
            <a:r>
              <a:rPr lang="en-US" sz="1400" dirty="0"/>
              <a:t> dataset </a:t>
            </a:r>
            <a:r>
              <a:rPr lang="en-US" sz="1400" dirty="0" err="1"/>
              <a:t>diatur</a:t>
            </a:r>
            <a:r>
              <a:rPr lang="en-US" sz="1400" dirty="0"/>
              <a:t> untuk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querry</a:t>
            </a:r>
            <a:r>
              <a:rPr lang="en-US" sz="1400" dirty="0"/>
              <a:t> dataset di </a:t>
            </a:r>
            <a:r>
              <a:rPr lang="en-US" sz="1400" i="1" dirty="0" err="1"/>
              <a:t>PgAdmin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i="1" dirty="0"/>
              <a:t>Mockup </a:t>
            </a:r>
            <a:r>
              <a:rPr lang="en-US" sz="1400" b="1" i="1" dirty="0" err="1"/>
              <a:t>WebGIS</a:t>
            </a:r>
            <a:r>
              <a:rPr lang="en-US" sz="1400" b="1" i="1" dirty="0"/>
              <a:t> </a:t>
            </a:r>
            <a:r>
              <a:rPr lang="en-US" sz="1400" dirty="0"/>
              <a:t>(</a:t>
            </a:r>
            <a:r>
              <a:rPr lang="en-US" sz="1400" i="1" dirty="0"/>
              <a:t>mockup</a:t>
            </a:r>
            <a:r>
              <a:rPr lang="en-US" sz="1400" dirty="0"/>
              <a:t> ini </a:t>
            </a:r>
            <a:r>
              <a:rPr lang="en-US" sz="1400" dirty="0" err="1"/>
              <a:t>dibuat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pemrograman</a:t>
            </a:r>
            <a:r>
              <a:rPr lang="en-US" sz="1400" dirty="0"/>
              <a:t> </a:t>
            </a:r>
            <a:r>
              <a:rPr lang="en-US" sz="1400" i="1" dirty="0"/>
              <a:t>html</a:t>
            </a:r>
            <a:r>
              <a:rPr lang="en-US" sz="1400" dirty="0"/>
              <a:t> di </a:t>
            </a:r>
            <a:r>
              <a:rPr lang="en-US" sz="1400" i="1" dirty="0"/>
              <a:t>VSC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400" b="1" i="1" dirty="0"/>
              <a:t>Script</a:t>
            </a:r>
            <a:r>
              <a:rPr lang="en-ID" sz="1400" dirty="0"/>
              <a:t> (</a:t>
            </a:r>
            <a:r>
              <a:rPr lang="en-ID" sz="1400" dirty="0" err="1"/>
              <a:t>pembuatan</a:t>
            </a:r>
            <a:r>
              <a:rPr lang="en-ID" sz="1400" dirty="0"/>
              <a:t> </a:t>
            </a:r>
            <a:r>
              <a:rPr lang="en-ID" sz="1400" i="1" dirty="0"/>
              <a:t>script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menjalankan</a:t>
            </a:r>
            <a:r>
              <a:rPr lang="en-ID" sz="1400" dirty="0"/>
              <a:t> program yang </a:t>
            </a:r>
            <a:r>
              <a:rPr lang="en-ID" sz="1400" dirty="0" err="1"/>
              <a:t>ingin</a:t>
            </a:r>
            <a:r>
              <a:rPr lang="en-ID" sz="1400" dirty="0"/>
              <a:t> </a:t>
            </a:r>
            <a:r>
              <a:rPr lang="en-ID" sz="1400" dirty="0" err="1"/>
              <a:t>dibuat</a:t>
            </a:r>
            <a:r>
              <a:rPr lang="en-ID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400" b="1" dirty="0"/>
              <a:t>Trial</a:t>
            </a:r>
            <a:r>
              <a:rPr lang="en-ID" sz="1400" dirty="0"/>
              <a:t> monitoring </a:t>
            </a:r>
            <a:r>
              <a:rPr lang="en-ID" sz="1400" dirty="0" err="1"/>
              <a:t>berbasis</a:t>
            </a:r>
            <a:r>
              <a:rPr lang="en-ID" sz="1400" dirty="0"/>
              <a:t> </a:t>
            </a:r>
            <a:r>
              <a:rPr lang="en-ID" sz="1400" dirty="0" err="1"/>
              <a:t>WebGIS</a:t>
            </a:r>
            <a:endParaRPr lang="en-ID" sz="1400" dirty="0"/>
          </a:p>
        </p:txBody>
      </p:sp>
      <p:sp>
        <p:nvSpPr>
          <p:cNvPr id="24" name="Rounded Rectangle 19">
            <a:extLst>
              <a:ext uri="{FF2B5EF4-FFF2-40B4-BE49-F238E27FC236}">
                <a16:creationId xmlns:a16="http://schemas.microsoft.com/office/drawing/2014/main" id="{ADFAE1C3-B56C-95C0-EE1F-841617B26B46}"/>
              </a:ext>
            </a:extLst>
          </p:cNvPr>
          <p:cNvSpPr/>
          <p:nvPr/>
        </p:nvSpPr>
        <p:spPr>
          <a:xfrm>
            <a:off x="300337" y="5433354"/>
            <a:ext cx="4431667" cy="1129553"/>
          </a:xfrm>
          <a:prstGeom prst="roundRect">
            <a:avLst>
              <a:gd name="adj" fmla="val 5601"/>
            </a:avLst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Where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PT </a:t>
            </a:r>
            <a:r>
              <a:rPr lang="en-US" sz="1600" dirty="0" err="1">
                <a:solidFill>
                  <a:schemeClr val="tx1"/>
                </a:solidFill>
                <a:cs typeface="Arial" panose="020B0604020202020204" pitchFamily="34" charset="0"/>
              </a:rPr>
              <a:t>Etam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Bersama Lestari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When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April 2023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Who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Nico Bram</a:t>
            </a:r>
          </a:p>
          <a:p>
            <a:pPr fontAlgn="ctr"/>
            <a:r>
              <a:rPr lang="id-ID" sz="1600" dirty="0" err="1">
                <a:solidFill>
                  <a:schemeClr val="tx1"/>
                </a:solidFill>
                <a:cs typeface="Arial" panose="020B0604020202020204" pitchFamily="34" charset="0"/>
              </a:rPr>
              <a:t>How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 Much	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Rp. 551.589,-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5D76CB-44FE-4281-D725-F25BE92B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38059" y="2943893"/>
            <a:ext cx="2304539" cy="13820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97173A-8E0C-E407-8EE0-C5EB1DBE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38060" y="4399377"/>
            <a:ext cx="2304540" cy="1272825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199D2CF-0D68-6A05-6621-14A770D5B091}"/>
              </a:ext>
            </a:extLst>
          </p:cNvPr>
          <p:cNvGraphicFramePr>
            <a:graphicFrameLocks noGrp="1"/>
          </p:cNvGraphicFramePr>
          <p:nvPr/>
        </p:nvGraphicFramePr>
        <p:xfrm>
          <a:off x="9311497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2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Convert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3BAC65FA-99C6-A581-DF17-946D585D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39338" y="2943893"/>
            <a:ext cx="2304539" cy="13820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0F15CC-8670-6157-2355-37CC31CC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9339" y="4399377"/>
            <a:ext cx="2304540" cy="1272825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EF28BB64-091D-3FD3-9430-00ECE6A28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255603"/>
              </p:ext>
            </p:extLst>
          </p:nvPr>
        </p:nvGraphicFramePr>
        <p:xfrm>
          <a:off x="6803136" y="5759898"/>
          <a:ext cx="2340743" cy="746086"/>
        </p:xfrm>
        <a:graphic>
          <a:graphicData uri="http://schemas.openxmlformats.org/drawingml/2006/table">
            <a:tbl>
              <a:tblPr/>
              <a:tblGrid>
                <a:gridCol w="87632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Persiapan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8874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program untuk menjalankan aplikasi dalam bentuk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mobile</a:t>
            </a:r>
            <a:endParaRPr lang="en-US" altLang="id-ID" sz="1200" i="1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sistem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bentuk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aplikasi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mobile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API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dirty="0" err="1">
                <a:solidFill>
                  <a:srgbClr val="000000"/>
                </a:solidFill>
              </a:rPr>
              <a:t>Diperlukan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pengaplikasian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dalam</a:t>
            </a:r>
            <a:r>
              <a:rPr lang="en-US" sz="1200" dirty="0">
                <a:solidFill>
                  <a:srgbClr val="000000"/>
                </a:solidFill>
              </a:rPr>
              <a:t> mode yang lebih </a:t>
            </a:r>
            <a:r>
              <a:rPr lang="en-US" sz="1200" dirty="0" err="1">
                <a:solidFill>
                  <a:srgbClr val="000000"/>
                </a:solidFill>
              </a:rPr>
              <a:t>ringkas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err="1">
                <a:solidFill>
                  <a:srgbClr val="000000"/>
                </a:solidFill>
              </a:rPr>
              <a:t>yaitu</a:t>
            </a:r>
            <a:r>
              <a:rPr lang="en-US" sz="1200" dirty="0">
                <a:solidFill>
                  <a:srgbClr val="000000"/>
                </a:solidFill>
              </a:rPr>
              <a:t> mode mobile untuk </a:t>
            </a:r>
            <a:r>
              <a:rPr lang="en-US" sz="1200" dirty="0" err="1">
                <a:solidFill>
                  <a:srgbClr val="000000"/>
                </a:solidFill>
              </a:rPr>
              <a:t>memudahkan</a:t>
            </a:r>
            <a:r>
              <a:rPr lang="en-US" sz="1200" dirty="0">
                <a:solidFill>
                  <a:srgbClr val="000000"/>
                </a:solidFill>
              </a:rPr>
              <a:t> input data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E714AE-4AA0-42B9-4A10-19138F16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2153" y="2943893"/>
            <a:ext cx="2304539" cy="13820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6DE319-CA93-42B1-1B6A-F8998D24EA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2154" y="4399377"/>
            <a:ext cx="2304540" cy="1272825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1748580-D985-064A-C29C-F1581D2BDF81}"/>
              </a:ext>
            </a:extLst>
          </p:cNvPr>
          <p:cNvGraphicFramePr>
            <a:graphicFrameLocks noGrp="1"/>
          </p:cNvGraphicFramePr>
          <p:nvPr/>
        </p:nvGraphicFramePr>
        <p:xfrm>
          <a:off x="1062153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3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Input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019862E3-426D-F684-5F0F-930B17FF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37662" y="2943893"/>
            <a:ext cx="2304539" cy="13820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362776-86B0-2BCC-1128-D3B43671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37663" y="4399377"/>
            <a:ext cx="2304540" cy="1272825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CB962CB-376A-9888-4F6A-C304977D3534}"/>
              </a:ext>
            </a:extLst>
          </p:cNvPr>
          <p:cNvGraphicFramePr>
            <a:graphicFrameLocks noGrp="1"/>
          </p:cNvGraphicFramePr>
          <p:nvPr/>
        </p:nvGraphicFramePr>
        <p:xfrm>
          <a:off x="3637662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4"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Pemrosesan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30161455-9167-CEF8-00E8-FEB68730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86607" y="2953359"/>
            <a:ext cx="2304539" cy="138208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973CAE-CE2A-D114-2019-15B4D6F2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6608" y="4408843"/>
            <a:ext cx="2304540" cy="1272825"/>
          </a:xfrm>
          <a:prstGeom prst="rect">
            <a:avLst/>
          </a:prstGeom>
        </p:spPr>
      </p:pic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4E9187F-5603-D2CC-54AD-B81BF3507C36}"/>
              </a:ext>
            </a:extLst>
          </p:cNvPr>
          <p:cNvGraphicFramePr>
            <a:graphicFrameLocks noGrp="1"/>
          </p:cNvGraphicFramePr>
          <p:nvPr/>
        </p:nvGraphicFramePr>
        <p:xfrm>
          <a:off x="6186607" y="5769364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5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Mockup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WebGIS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43" name="Picture 42">
            <a:extLst>
              <a:ext uri="{FF2B5EF4-FFF2-40B4-BE49-F238E27FC236}">
                <a16:creationId xmlns:a16="http://schemas.microsoft.com/office/drawing/2014/main" id="{A4A6AF9E-5092-E14F-4390-3D43CEA4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35550" y="2953359"/>
            <a:ext cx="2304539" cy="13820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676704-9DB2-B915-70C5-B7FCC88F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35551" y="4408843"/>
            <a:ext cx="2304540" cy="127282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75313F8-188E-033D-21FF-24E0C8B30D93}"/>
              </a:ext>
            </a:extLst>
          </p:cNvPr>
          <p:cNvGraphicFramePr>
            <a:graphicFrameLocks noGrp="1"/>
          </p:cNvGraphicFramePr>
          <p:nvPr/>
        </p:nvGraphicFramePr>
        <p:xfrm>
          <a:off x="8735550" y="5769364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6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Script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3F07A6B-A81D-A720-6786-B2C4BCA00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172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046266"/>
                </a:solidFill>
                <a:latin typeface="+mn-lt"/>
              </a:rPr>
              <a:t>5W2H1T – </a:t>
            </a:r>
            <a:r>
              <a:rPr lang="en-US" altLang="en-US" sz="1400" b="1" dirty="0" err="1">
                <a:latin typeface="+mn-lt"/>
              </a:rPr>
              <a:t>Penyelesaian</a:t>
            </a:r>
            <a:r>
              <a:rPr lang="en-US" altLang="en-US" sz="1400" b="1" dirty="0">
                <a:latin typeface="+mn-lt"/>
              </a:rPr>
              <a:t> </a:t>
            </a:r>
            <a:r>
              <a:rPr lang="en-US" altLang="en-US" sz="1400" b="1" dirty="0" err="1">
                <a:latin typeface="+mn-lt"/>
              </a:rPr>
              <a:t>masalah</a:t>
            </a:r>
            <a:r>
              <a:rPr lang="en-US" altLang="en-US" sz="1400" b="1" dirty="0">
                <a:latin typeface="+mn-lt"/>
              </a:rPr>
              <a:t> PDCA 1</a:t>
            </a:r>
            <a:endParaRPr lang="en-US" alt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87283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program untuk menjalankan aplikasi dalam bentuk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mobile</a:t>
            </a:r>
            <a:endParaRPr lang="en-US" altLang="id-ID" sz="1200" i="1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sistem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bentuk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aplikasi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mobile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API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dirty="0" err="1">
                <a:solidFill>
                  <a:srgbClr val="000000"/>
                </a:solidFill>
              </a:rPr>
              <a:t>Diperlukan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pengaplikasian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dalam</a:t>
            </a:r>
            <a:r>
              <a:rPr lang="en-US" sz="1200" dirty="0">
                <a:solidFill>
                  <a:srgbClr val="000000"/>
                </a:solidFill>
              </a:rPr>
              <a:t> mode yang lebih </a:t>
            </a:r>
            <a:r>
              <a:rPr lang="en-US" sz="1200" dirty="0" err="1">
                <a:solidFill>
                  <a:srgbClr val="000000"/>
                </a:solidFill>
              </a:rPr>
              <a:t>ringkas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err="1">
                <a:solidFill>
                  <a:srgbClr val="000000"/>
                </a:solidFill>
              </a:rPr>
              <a:t>yaitu</a:t>
            </a:r>
            <a:r>
              <a:rPr lang="en-US" sz="1200" dirty="0">
                <a:solidFill>
                  <a:srgbClr val="000000"/>
                </a:solidFill>
              </a:rPr>
              <a:t> mode mobile untuk </a:t>
            </a:r>
            <a:r>
              <a:rPr lang="en-US" sz="1200" dirty="0" err="1">
                <a:solidFill>
                  <a:srgbClr val="000000"/>
                </a:solidFill>
              </a:rPr>
              <a:t>memudahkan</a:t>
            </a:r>
            <a:r>
              <a:rPr lang="en-US" sz="1200" dirty="0">
                <a:solidFill>
                  <a:srgbClr val="000000"/>
                </a:solidFill>
              </a:rPr>
              <a:t> input data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75313F8-188E-033D-21FF-24E0C8B30D93}"/>
              </a:ext>
            </a:extLst>
          </p:cNvPr>
          <p:cNvGraphicFramePr>
            <a:graphicFrameLocks noGrp="1"/>
          </p:cNvGraphicFramePr>
          <p:nvPr/>
        </p:nvGraphicFramePr>
        <p:xfrm>
          <a:off x="300337" y="2682914"/>
          <a:ext cx="4654218" cy="438396"/>
        </p:xfrm>
        <a:graphic>
          <a:graphicData uri="http://schemas.openxmlformats.org/drawingml/2006/table">
            <a:tbl>
              <a:tblPr/>
              <a:tblGrid>
                <a:gridCol w="1730398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2923820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7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Trial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93D8A50-8FF7-99D7-407F-88FA6BEF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6115" y="3211731"/>
            <a:ext cx="2304539" cy="13820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555392-2EC1-49B6-358D-86A6A809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116" y="4799787"/>
            <a:ext cx="2304540" cy="12728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7DC5DB-DDE8-24E2-FCD7-11E32CBC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1624" y="3211731"/>
            <a:ext cx="2304539" cy="13820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25DA82-14D9-6FE6-3B7B-8DC4290E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1625" y="4827552"/>
            <a:ext cx="2304540" cy="12728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342C8-4528-4D6D-AA55-FD29DE6E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30569" y="3221197"/>
            <a:ext cx="2304539" cy="13820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0087ED-1C9A-BD12-0199-6426D285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30570" y="4827552"/>
            <a:ext cx="2304540" cy="1272825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79F72EC-4F9C-B3F3-6A68-67ED87B9466E}"/>
              </a:ext>
            </a:extLst>
          </p:cNvPr>
          <p:cNvSpPr/>
          <p:nvPr/>
        </p:nvSpPr>
        <p:spPr>
          <a:xfrm>
            <a:off x="300337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6CAB046-675E-4F41-79FE-8B83A8C4A459}"/>
              </a:ext>
            </a:extLst>
          </p:cNvPr>
          <p:cNvSpPr/>
          <p:nvPr/>
        </p:nvSpPr>
        <p:spPr>
          <a:xfrm>
            <a:off x="2882694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E619929-FD1E-9624-679C-D6AD8C9AE776}"/>
              </a:ext>
            </a:extLst>
          </p:cNvPr>
          <p:cNvSpPr/>
          <p:nvPr/>
        </p:nvSpPr>
        <p:spPr>
          <a:xfrm>
            <a:off x="5430569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0F4C310-F89D-29EA-1ECC-D06C44F49E57}"/>
              </a:ext>
            </a:extLst>
          </p:cNvPr>
          <p:cNvSpPr/>
          <p:nvPr/>
        </p:nvSpPr>
        <p:spPr>
          <a:xfrm>
            <a:off x="5430569" y="4829776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4CF216A-CBB3-103F-A15F-7CD1863BA808}"/>
              </a:ext>
            </a:extLst>
          </p:cNvPr>
          <p:cNvSpPr/>
          <p:nvPr/>
        </p:nvSpPr>
        <p:spPr>
          <a:xfrm>
            <a:off x="2880434" y="4820445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4068B1-4B85-5BE2-9854-18878798A4F4}"/>
              </a:ext>
            </a:extLst>
          </p:cNvPr>
          <p:cNvSpPr/>
          <p:nvPr/>
        </p:nvSpPr>
        <p:spPr>
          <a:xfrm>
            <a:off x="300336" y="4811114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ID" b="1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D66E6F-33F5-4E60-7F9A-2C5B7492D456}"/>
              </a:ext>
            </a:extLst>
          </p:cNvPr>
          <p:cNvCxnSpPr/>
          <p:nvPr/>
        </p:nvCxnSpPr>
        <p:spPr>
          <a:xfrm>
            <a:off x="447397" y="6186196"/>
            <a:ext cx="746647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A69FF52-2ECC-8074-B9E0-EE7DD8C7C7AF}"/>
              </a:ext>
            </a:extLst>
          </p:cNvPr>
          <p:cNvCxnSpPr/>
          <p:nvPr/>
        </p:nvCxnSpPr>
        <p:spPr>
          <a:xfrm flipV="1">
            <a:off x="7913868" y="2873829"/>
            <a:ext cx="0" cy="33030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05329EA-3715-8AE8-0B92-D5393F2FD7C4}"/>
              </a:ext>
            </a:extLst>
          </p:cNvPr>
          <p:cNvCxnSpPr/>
          <p:nvPr/>
        </p:nvCxnSpPr>
        <p:spPr>
          <a:xfrm>
            <a:off x="7913867" y="2883159"/>
            <a:ext cx="3343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864CF9D-9BC8-8959-F2D5-F71FAADBC690}"/>
              </a:ext>
            </a:extLst>
          </p:cNvPr>
          <p:cNvSpPr/>
          <p:nvPr/>
        </p:nvSpPr>
        <p:spPr>
          <a:xfrm>
            <a:off x="8332211" y="3015091"/>
            <a:ext cx="1576899" cy="642509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Tidak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bisa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mengetahui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lokasi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detail dropping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A10BF9-C8E3-2C18-8B26-A06604CCA76B}"/>
              </a:ext>
            </a:extLst>
          </p:cNvPr>
          <p:cNvSpPr/>
          <p:nvPr/>
        </p:nvSpPr>
        <p:spPr>
          <a:xfrm>
            <a:off x="8337036" y="2725777"/>
            <a:ext cx="157219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Kendala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65F78E-E59E-0F8F-7B42-EF54DFFCC7F2}"/>
              </a:ext>
            </a:extLst>
          </p:cNvPr>
          <p:cNvSpPr/>
          <p:nvPr/>
        </p:nvSpPr>
        <p:spPr>
          <a:xfrm>
            <a:off x="10061171" y="3013566"/>
            <a:ext cx="1576898" cy="642509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100" i="1" dirty="0" err="1">
                <a:solidFill>
                  <a:srgbClr val="000000"/>
                </a:solidFill>
              </a:rPr>
              <a:t>Belum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err="1">
                <a:solidFill>
                  <a:srgbClr val="000000"/>
                </a:solidFill>
              </a:rPr>
              <a:t>tersedianya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err="1">
                <a:solidFill>
                  <a:srgbClr val="000000"/>
                </a:solidFill>
              </a:rPr>
              <a:t>fitur</a:t>
            </a:r>
            <a:r>
              <a:rPr lang="es-ES" sz="1100" i="1" dirty="0">
                <a:solidFill>
                  <a:srgbClr val="000000"/>
                </a:solidFill>
              </a:rPr>
              <a:t> GPS </a:t>
            </a:r>
            <a:r>
              <a:rPr lang="es-ES" sz="1100" i="1" dirty="0" err="1">
                <a:solidFill>
                  <a:srgbClr val="000000"/>
                </a:solidFill>
              </a:rPr>
              <a:t>maps</a:t>
            </a:r>
            <a:r>
              <a:rPr lang="es-ES" sz="1100" i="1" dirty="0">
                <a:solidFill>
                  <a:srgbClr val="000000"/>
                </a:solidFill>
              </a:rPr>
              <a:t> pada </a:t>
            </a:r>
            <a:r>
              <a:rPr lang="es-ES" sz="1100" i="1" dirty="0" err="1">
                <a:solidFill>
                  <a:srgbClr val="000000"/>
                </a:solidFill>
              </a:rPr>
              <a:t>aplikasi</a:t>
            </a:r>
            <a:endParaRPr lang="es-ES" sz="11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61534B-1FDD-300B-3A25-4222A79869E3}"/>
              </a:ext>
            </a:extLst>
          </p:cNvPr>
          <p:cNvSpPr/>
          <p:nvPr/>
        </p:nvSpPr>
        <p:spPr>
          <a:xfrm>
            <a:off x="10054832" y="2736782"/>
            <a:ext cx="1576898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Penyebab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64D8F8-FB35-AD6F-98B7-E8C837FAD7AA}"/>
              </a:ext>
            </a:extLst>
          </p:cNvPr>
          <p:cNvSpPr/>
          <p:nvPr/>
        </p:nvSpPr>
        <p:spPr>
          <a:xfrm>
            <a:off x="8332211" y="4047416"/>
            <a:ext cx="1576899" cy="3979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Tidak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bisa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mengetahui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lokasi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detail dropping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A6CB7F-450A-C9C6-68CD-CBFBA811E37C}"/>
              </a:ext>
            </a:extLst>
          </p:cNvPr>
          <p:cNvSpPr/>
          <p:nvPr/>
        </p:nvSpPr>
        <p:spPr>
          <a:xfrm>
            <a:off x="9249088" y="3716885"/>
            <a:ext cx="1572192" cy="258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Analyst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9D7384-CE74-C7AE-5C37-7A056657193A}"/>
              </a:ext>
            </a:extLst>
          </p:cNvPr>
          <p:cNvCxnSpPr/>
          <p:nvPr/>
        </p:nvCxnSpPr>
        <p:spPr>
          <a:xfrm>
            <a:off x="8453535" y="4445133"/>
            <a:ext cx="0" cy="30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301C48-273F-3751-F2C7-0E5A220876FA}"/>
              </a:ext>
            </a:extLst>
          </p:cNvPr>
          <p:cNvCxnSpPr/>
          <p:nvPr/>
        </p:nvCxnSpPr>
        <p:spPr>
          <a:xfrm>
            <a:off x="8451768" y="4743249"/>
            <a:ext cx="255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35A5034-7C61-B4C8-8511-5188A5827C8D}"/>
              </a:ext>
            </a:extLst>
          </p:cNvPr>
          <p:cNvSpPr/>
          <p:nvPr/>
        </p:nvSpPr>
        <p:spPr>
          <a:xfrm>
            <a:off x="8707228" y="4538384"/>
            <a:ext cx="1576899" cy="397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tersedianya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fitur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GPS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4237D67-357A-539A-3934-A07F510B3C52}"/>
              </a:ext>
            </a:extLst>
          </p:cNvPr>
          <p:cNvSpPr/>
          <p:nvPr/>
        </p:nvSpPr>
        <p:spPr>
          <a:xfrm>
            <a:off x="8006078" y="4494338"/>
            <a:ext cx="486713" cy="258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63D610E-C682-D086-D4B7-7C8A57DB5392}"/>
              </a:ext>
            </a:extLst>
          </p:cNvPr>
          <p:cNvCxnSpPr/>
          <p:nvPr/>
        </p:nvCxnSpPr>
        <p:spPr>
          <a:xfrm>
            <a:off x="8955566" y="4935875"/>
            <a:ext cx="0" cy="30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89514E-5E31-4AC1-4F92-63EF969D357A}"/>
              </a:ext>
            </a:extLst>
          </p:cNvPr>
          <p:cNvCxnSpPr/>
          <p:nvPr/>
        </p:nvCxnSpPr>
        <p:spPr>
          <a:xfrm>
            <a:off x="8953799" y="5233991"/>
            <a:ext cx="255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015E1FBC-30BD-E74F-9826-F2C2131C704D}"/>
              </a:ext>
            </a:extLst>
          </p:cNvPr>
          <p:cNvSpPr/>
          <p:nvPr/>
        </p:nvSpPr>
        <p:spPr>
          <a:xfrm>
            <a:off x="8517196" y="4967086"/>
            <a:ext cx="486713" cy="258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B7E831A-B528-2193-4EF4-387BE57570F9}"/>
              </a:ext>
            </a:extLst>
          </p:cNvPr>
          <p:cNvSpPr/>
          <p:nvPr/>
        </p:nvSpPr>
        <p:spPr>
          <a:xfrm>
            <a:off x="9212703" y="5037066"/>
            <a:ext cx="1867262" cy="5527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Belum </a:t>
            </a:r>
            <a:r>
              <a:rPr lang="en-US" altLang="id-ID" sz="1100" b="1" i="1" dirty="0" err="1">
                <a:solidFill>
                  <a:schemeClr val="bg1"/>
                </a:solidFill>
                <a:ea typeface="MS PGothic" panose="020B0600070205080204" pitchFamily="34" charset="-128"/>
              </a:rPr>
              <a:t>ada</a:t>
            </a: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 program untuk </a:t>
            </a:r>
            <a:r>
              <a:rPr lang="en-US" altLang="id-ID" sz="1100" b="1" i="1" dirty="0" err="1">
                <a:solidFill>
                  <a:schemeClr val="bg1"/>
                </a:solidFill>
                <a:ea typeface="MS PGothic" panose="020B0600070205080204" pitchFamily="34" charset="-128"/>
              </a:rPr>
              <a:t>fitur</a:t>
            </a: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 GPS maps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F807D95-5C31-B1B6-3625-2C8039EC5773}"/>
              </a:ext>
            </a:extLst>
          </p:cNvPr>
          <p:cNvSpPr/>
          <p:nvPr/>
        </p:nvSpPr>
        <p:spPr>
          <a:xfrm>
            <a:off x="10321415" y="5574147"/>
            <a:ext cx="1004294" cy="24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Root Cause</a:t>
            </a:r>
            <a:endParaRPr kumimoji="0" lang="id-ID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6879C1F-6705-9954-DC87-70CF3EEE878D}"/>
              </a:ext>
            </a:extLst>
          </p:cNvPr>
          <p:cNvSpPr/>
          <p:nvPr/>
        </p:nvSpPr>
        <p:spPr>
          <a:xfrm>
            <a:off x="10532465" y="4625960"/>
            <a:ext cx="913516" cy="347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3A8CCC-A315-6346-752F-DD815C8C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172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046266"/>
                </a:solidFill>
                <a:latin typeface="+mn-lt"/>
              </a:rPr>
              <a:t>5W2H1T – </a:t>
            </a:r>
            <a:r>
              <a:rPr lang="en-US" altLang="en-US" sz="1400" b="1" dirty="0" err="1">
                <a:latin typeface="+mn-lt"/>
              </a:rPr>
              <a:t>Penyelesaian</a:t>
            </a:r>
            <a:r>
              <a:rPr lang="en-US" altLang="en-US" sz="1400" b="1" dirty="0">
                <a:latin typeface="+mn-lt"/>
              </a:rPr>
              <a:t> </a:t>
            </a:r>
            <a:r>
              <a:rPr lang="en-US" altLang="en-US" sz="1400" b="1" dirty="0" err="1">
                <a:latin typeface="+mn-lt"/>
              </a:rPr>
              <a:t>masalah</a:t>
            </a:r>
            <a:r>
              <a:rPr lang="en-US" altLang="en-US" sz="1400" b="1" dirty="0">
                <a:latin typeface="+mn-lt"/>
              </a:rPr>
              <a:t> PDCA 1</a:t>
            </a:r>
            <a:endParaRPr lang="en-US" altLang="en-US" b="1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083563-793A-D0A7-A35F-C5E45D8221EA}"/>
              </a:ext>
            </a:extLst>
          </p:cNvPr>
          <p:cNvSpPr/>
          <p:nvPr/>
        </p:nvSpPr>
        <p:spPr>
          <a:xfrm>
            <a:off x="93308" y="6188714"/>
            <a:ext cx="7939104" cy="397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Setelah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dilakukan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perbaikan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, monitoring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telah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dapat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digunakan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dalam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mode mobile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,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akan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tetapi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timbul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masalah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baru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yaitu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tidak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adanya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GPS maps 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untuk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mengetahui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lokasi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dalam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aplikasi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mobile yang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membuat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kita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tidak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bisa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mengetahui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lokasi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detail dropping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tankos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C2D934-C04E-45AE-BB60-B256F69E104F}"/>
              </a:ext>
            </a:extLst>
          </p:cNvPr>
          <p:cNvSpPr txBox="1"/>
          <p:nvPr/>
        </p:nvSpPr>
        <p:spPr>
          <a:xfrm>
            <a:off x="8621488" y="5847498"/>
            <a:ext cx="3477204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620713">
              <a:defRPr/>
            </a:pPr>
            <a:r>
              <a:rPr lang="id-ID" sz="1000" b="1" i="1" u="sng" dirty="0">
                <a:solidFill>
                  <a:prstClr val="black"/>
                </a:solidFill>
              </a:rPr>
              <a:t>Fun Fact</a:t>
            </a:r>
          </a:p>
          <a:p>
            <a:pPr marL="620713">
              <a:defRPr/>
            </a:pPr>
            <a:r>
              <a:rPr lang="id-ID" sz="1000" dirty="0">
                <a:solidFill>
                  <a:prstClr val="black"/>
                </a:solidFill>
              </a:rPr>
              <a:t>GPS atau Global </a:t>
            </a:r>
            <a:r>
              <a:rPr lang="id-ID" sz="1000" dirty="0" err="1">
                <a:solidFill>
                  <a:prstClr val="black"/>
                </a:solidFill>
              </a:rPr>
              <a:t>Positioning</a:t>
            </a:r>
            <a:r>
              <a:rPr lang="id-ID" sz="1000" dirty="0">
                <a:solidFill>
                  <a:prstClr val="black"/>
                </a:solidFill>
              </a:rPr>
              <a:t> System merupakan fitur berbasis satelit yang mengizinkan seseorang menemukan arah atau lokasi tertentu.</a:t>
            </a:r>
          </a:p>
        </p:txBody>
      </p:sp>
      <p:pic>
        <p:nvPicPr>
          <p:cNvPr id="30" name="Picture 11" descr="C:\Program Files (x86)\Microsoft Office\MEDIA\CAGCAT10\j0195812.wmf">
            <a:extLst>
              <a:ext uri="{FF2B5EF4-FFF2-40B4-BE49-F238E27FC236}">
                <a16:creationId xmlns:a16="http://schemas.microsoft.com/office/drawing/2014/main" id="{B3D92A02-E41C-7CBB-43F6-08EBCD702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239" y="5675020"/>
            <a:ext cx="519165" cy="447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17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2A462-95E8-15FC-0F38-005CA6731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172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046266"/>
                </a:solidFill>
                <a:latin typeface="+mn-lt"/>
              </a:rPr>
              <a:t>5W2H1T – </a:t>
            </a:r>
            <a:r>
              <a:rPr lang="en-US" altLang="en-US" sz="1400" b="1" dirty="0" err="1">
                <a:latin typeface="+mn-lt"/>
              </a:rPr>
              <a:t>Pelaksanaan</a:t>
            </a:r>
            <a:r>
              <a:rPr lang="en-US" altLang="en-US" sz="1400" b="1" dirty="0">
                <a:latin typeface="+mn-lt"/>
              </a:rPr>
              <a:t> PDCA 2</a:t>
            </a:r>
            <a:endParaRPr lang="en-US" altLang="en-US" b="1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pt-BR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program untuk fitur GPS maps</a:t>
            </a:r>
            <a:endParaRPr lang="en-US" altLang="id-ID" sz="1200" i="1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fitur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GPS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maps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dirty="0" err="1">
                <a:solidFill>
                  <a:srgbClr val="000000"/>
                </a:solidFill>
              </a:rPr>
              <a:t>Diperlukan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fitur</a:t>
            </a:r>
            <a:r>
              <a:rPr lang="en-US" sz="1200" dirty="0">
                <a:solidFill>
                  <a:srgbClr val="000000"/>
                </a:solidFill>
              </a:rPr>
              <a:t> GPS maps untuk </a:t>
            </a:r>
            <a:r>
              <a:rPr lang="en-US" sz="1200" dirty="0" err="1">
                <a:solidFill>
                  <a:srgbClr val="000000"/>
                </a:solidFill>
              </a:rPr>
              <a:t>mengetahui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lokasi</a:t>
            </a:r>
            <a:r>
              <a:rPr lang="en-US" sz="1200" dirty="0">
                <a:solidFill>
                  <a:srgbClr val="000000"/>
                </a:solidFill>
              </a:rPr>
              <a:t> detail di </a:t>
            </a:r>
            <a:r>
              <a:rPr lang="en-US" sz="1200" dirty="0" err="1">
                <a:solidFill>
                  <a:srgbClr val="000000"/>
                </a:solidFill>
              </a:rPr>
              <a:t>lapangan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err="1">
                <a:solidFill>
                  <a:srgbClr val="000000"/>
                </a:solidFill>
              </a:rPr>
              <a:t>fitur</a:t>
            </a:r>
            <a:r>
              <a:rPr lang="en-US" sz="1200" dirty="0">
                <a:solidFill>
                  <a:srgbClr val="000000"/>
                </a:solidFill>
              </a:rPr>
              <a:t> ini </a:t>
            </a:r>
            <a:r>
              <a:rPr lang="en-US" sz="1200" dirty="0" err="1">
                <a:solidFill>
                  <a:srgbClr val="000000"/>
                </a:solidFill>
              </a:rPr>
              <a:t>tentu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berguna</a:t>
            </a:r>
            <a:r>
              <a:rPr lang="en-US" sz="1200" dirty="0">
                <a:solidFill>
                  <a:srgbClr val="000000"/>
                </a:solidFill>
              </a:rPr>
              <a:t> untuk </a:t>
            </a:r>
            <a:r>
              <a:rPr lang="en-US" sz="1200" dirty="0" err="1">
                <a:solidFill>
                  <a:srgbClr val="000000"/>
                </a:solidFill>
              </a:rPr>
              <a:t>lokasi</a:t>
            </a:r>
            <a:r>
              <a:rPr lang="en-US" sz="1200" dirty="0">
                <a:solidFill>
                  <a:srgbClr val="000000"/>
                </a:solidFill>
              </a:rPr>
              <a:t> monitoring </a:t>
            </a:r>
            <a:r>
              <a:rPr lang="en-US" sz="1200" dirty="0" err="1">
                <a:solidFill>
                  <a:srgbClr val="000000"/>
                </a:solidFill>
              </a:rPr>
              <a:t>tankos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A8E7886D-D92E-4279-82D2-DC052267AD32}"/>
              </a:ext>
            </a:extLst>
          </p:cNvPr>
          <p:cNvSpPr/>
          <p:nvPr/>
        </p:nvSpPr>
        <p:spPr>
          <a:xfrm>
            <a:off x="300337" y="2790693"/>
            <a:ext cx="1120921" cy="348748"/>
          </a:xfrm>
          <a:prstGeom prst="roundRect">
            <a:avLst/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</a:t>
            </a:r>
            <a:endParaRPr lang="id-ID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B8127-5B0B-4B3B-EEA6-A96D37196AE6}"/>
              </a:ext>
            </a:extLst>
          </p:cNvPr>
          <p:cNvSpPr txBox="1"/>
          <p:nvPr/>
        </p:nvSpPr>
        <p:spPr>
          <a:xfrm>
            <a:off x="231673" y="3176706"/>
            <a:ext cx="6607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Persiapan</a:t>
            </a:r>
            <a:r>
              <a:rPr lang="en-US" sz="1400" b="1" dirty="0"/>
              <a:t> data </a:t>
            </a:r>
            <a:r>
              <a:rPr lang="en-US" sz="1400" dirty="0"/>
              <a:t>(</a:t>
            </a:r>
            <a:r>
              <a:rPr lang="en-US" sz="1400" dirty="0" err="1"/>
              <a:t>meliputi</a:t>
            </a:r>
            <a:r>
              <a:rPr lang="en-US" sz="1400" dirty="0"/>
              <a:t> Area of Interest, basemap, </a:t>
            </a:r>
            <a:r>
              <a:rPr lang="en-US" sz="1400" dirty="0" err="1"/>
              <a:t>titik</a:t>
            </a:r>
            <a:r>
              <a:rPr lang="en-US" sz="1400" dirty="0"/>
              <a:t> dropping di </a:t>
            </a:r>
            <a:r>
              <a:rPr lang="en-US" sz="1400" i="1" dirty="0"/>
              <a:t>ArcGIS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Convert data </a:t>
            </a:r>
            <a:r>
              <a:rPr lang="en-US" sz="1400" dirty="0"/>
              <a:t>(</a:t>
            </a:r>
            <a:r>
              <a:rPr lang="en-US" sz="1400" dirty="0" err="1"/>
              <a:t>mengubah</a:t>
            </a:r>
            <a:r>
              <a:rPr lang="en-US" sz="1400" dirty="0"/>
              <a:t> format .</a:t>
            </a:r>
            <a:r>
              <a:rPr lang="en-US" sz="1400" dirty="0" err="1"/>
              <a:t>shp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.</a:t>
            </a:r>
            <a:r>
              <a:rPr lang="en-US" sz="1400" dirty="0" err="1"/>
              <a:t>sql</a:t>
            </a:r>
            <a:r>
              <a:rPr lang="en-US" sz="1400" dirty="0"/>
              <a:t> untuk </a:t>
            </a:r>
            <a:r>
              <a:rPr lang="en-US" sz="1400" dirty="0" err="1"/>
              <a:t>analisis</a:t>
            </a:r>
            <a:r>
              <a:rPr lang="en-US" sz="1400" dirty="0"/>
              <a:t> dataset di </a:t>
            </a:r>
            <a:r>
              <a:rPr lang="en-US" sz="1400" i="1" dirty="0" err="1"/>
              <a:t>PostGIS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Input data </a:t>
            </a:r>
            <a:r>
              <a:rPr lang="en-US" sz="1400" dirty="0"/>
              <a:t>(</a:t>
            </a:r>
            <a:r>
              <a:rPr lang="en-US" sz="1400" dirty="0" err="1"/>
              <a:t>penginputan</a:t>
            </a:r>
            <a:r>
              <a:rPr lang="en-US" sz="1400" dirty="0"/>
              <a:t> data .</a:t>
            </a:r>
            <a:r>
              <a:rPr lang="en-US" sz="1400" dirty="0" err="1"/>
              <a:t>sql</a:t>
            </a:r>
            <a:r>
              <a:rPr lang="en-US" sz="1400" dirty="0"/>
              <a:t> yang </a:t>
            </a:r>
            <a:r>
              <a:rPr lang="en-US" sz="1400" dirty="0" err="1"/>
              <a:t>akan</a:t>
            </a:r>
            <a:r>
              <a:rPr lang="en-US" sz="1400" dirty="0"/>
              <a:t> di manage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intruksi</a:t>
            </a:r>
            <a:r>
              <a:rPr lang="en-US" sz="1400" dirty="0"/>
              <a:t> di </a:t>
            </a:r>
            <a:r>
              <a:rPr lang="en-US" sz="1400" i="1" dirty="0" err="1"/>
              <a:t>PgAdmin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Pemrosesan</a:t>
            </a:r>
            <a:r>
              <a:rPr lang="en-US" sz="1400" b="1" dirty="0"/>
              <a:t> data </a:t>
            </a:r>
            <a:r>
              <a:rPr lang="en-US" sz="1400" dirty="0"/>
              <a:t>(</a:t>
            </a:r>
            <a:r>
              <a:rPr lang="en-US" sz="1400" dirty="0" err="1"/>
              <a:t>pemrosesan</a:t>
            </a:r>
            <a:r>
              <a:rPr lang="en-US" sz="1400" dirty="0"/>
              <a:t> dataset </a:t>
            </a:r>
            <a:r>
              <a:rPr lang="en-US" sz="1400" dirty="0" err="1"/>
              <a:t>diatur</a:t>
            </a:r>
            <a:r>
              <a:rPr lang="en-US" sz="1400" dirty="0"/>
              <a:t> untuk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querry</a:t>
            </a:r>
            <a:r>
              <a:rPr lang="en-US" sz="1400" dirty="0"/>
              <a:t> dataset di </a:t>
            </a:r>
            <a:r>
              <a:rPr lang="en-US" sz="1400" i="1" dirty="0" err="1"/>
              <a:t>PgAdmin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i="1" dirty="0"/>
              <a:t>Mockup </a:t>
            </a:r>
            <a:r>
              <a:rPr lang="en-US" sz="1400" b="1" i="1" dirty="0" err="1"/>
              <a:t>WebGIS</a:t>
            </a:r>
            <a:r>
              <a:rPr lang="en-US" sz="1400" b="1" i="1" dirty="0"/>
              <a:t> </a:t>
            </a:r>
            <a:r>
              <a:rPr lang="en-US" sz="1400" dirty="0"/>
              <a:t>(</a:t>
            </a:r>
            <a:r>
              <a:rPr lang="en-US" sz="1400" i="1" dirty="0"/>
              <a:t>mockup</a:t>
            </a:r>
            <a:r>
              <a:rPr lang="en-US" sz="1400" dirty="0"/>
              <a:t> ini </a:t>
            </a:r>
            <a:r>
              <a:rPr lang="en-US" sz="1400" dirty="0" err="1"/>
              <a:t>dibuat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pemrograman</a:t>
            </a:r>
            <a:r>
              <a:rPr lang="en-US" sz="1400" dirty="0"/>
              <a:t> </a:t>
            </a:r>
            <a:r>
              <a:rPr lang="en-US" sz="1400" i="1" dirty="0"/>
              <a:t>html</a:t>
            </a:r>
            <a:r>
              <a:rPr lang="en-US" sz="1400" dirty="0"/>
              <a:t> di </a:t>
            </a:r>
            <a:r>
              <a:rPr lang="en-US" sz="1400" i="1" dirty="0"/>
              <a:t>VSC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400" b="1" i="1" dirty="0"/>
              <a:t>Script</a:t>
            </a:r>
            <a:r>
              <a:rPr lang="en-ID" sz="1400" dirty="0"/>
              <a:t> (</a:t>
            </a:r>
            <a:r>
              <a:rPr lang="en-ID" sz="1400" dirty="0" err="1"/>
              <a:t>pembuatan</a:t>
            </a:r>
            <a:r>
              <a:rPr lang="en-ID" sz="1400" dirty="0"/>
              <a:t> </a:t>
            </a:r>
            <a:r>
              <a:rPr lang="en-ID" sz="1400" i="1" dirty="0"/>
              <a:t>script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menjalankan</a:t>
            </a:r>
            <a:r>
              <a:rPr lang="en-ID" sz="1400" dirty="0"/>
              <a:t> program yang </a:t>
            </a:r>
            <a:r>
              <a:rPr lang="en-ID" sz="1400" dirty="0" err="1"/>
              <a:t>ingin</a:t>
            </a:r>
            <a:r>
              <a:rPr lang="en-ID" sz="1400" dirty="0"/>
              <a:t> </a:t>
            </a:r>
            <a:r>
              <a:rPr lang="en-ID" sz="1400" dirty="0" err="1"/>
              <a:t>dibuat</a:t>
            </a:r>
            <a:r>
              <a:rPr lang="en-ID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400" b="1" dirty="0"/>
              <a:t>Trial</a:t>
            </a:r>
            <a:r>
              <a:rPr lang="en-ID" sz="1400" dirty="0"/>
              <a:t> monitoring </a:t>
            </a:r>
            <a:r>
              <a:rPr lang="en-ID" sz="1400" dirty="0" err="1"/>
              <a:t>berbasis</a:t>
            </a:r>
            <a:r>
              <a:rPr lang="en-ID" sz="1400" dirty="0"/>
              <a:t> </a:t>
            </a:r>
            <a:r>
              <a:rPr lang="en-ID" sz="1400" dirty="0" err="1"/>
              <a:t>WebGIS</a:t>
            </a:r>
            <a:endParaRPr lang="en-ID" sz="1400" dirty="0"/>
          </a:p>
        </p:txBody>
      </p:sp>
      <p:sp>
        <p:nvSpPr>
          <p:cNvPr id="24" name="Rounded Rectangle 19">
            <a:extLst>
              <a:ext uri="{FF2B5EF4-FFF2-40B4-BE49-F238E27FC236}">
                <a16:creationId xmlns:a16="http://schemas.microsoft.com/office/drawing/2014/main" id="{ADFAE1C3-B56C-95C0-EE1F-841617B26B46}"/>
              </a:ext>
            </a:extLst>
          </p:cNvPr>
          <p:cNvSpPr/>
          <p:nvPr/>
        </p:nvSpPr>
        <p:spPr>
          <a:xfrm>
            <a:off x="300337" y="5433354"/>
            <a:ext cx="4431667" cy="1129553"/>
          </a:xfrm>
          <a:prstGeom prst="roundRect">
            <a:avLst>
              <a:gd name="adj" fmla="val 5601"/>
            </a:avLst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Where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PT </a:t>
            </a:r>
            <a:r>
              <a:rPr lang="en-US" sz="1600" dirty="0" err="1">
                <a:solidFill>
                  <a:schemeClr val="tx1"/>
                </a:solidFill>
                <a:cs typeface="Arial" panose="020B0604020202020204" pitchFamily="34" charset="0"/>
              </a:rPr>
              <a:t>Etam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Bersama Lestari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When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April 2023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Who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Nico Bram</a:t>
            </a:r>
          </a:p>
          <a:p>
            <a:pPr fontAlgn="ctr"/>
            <a:r>
              <a:rPr lang="id-ID" sz="1600" dirty="0" err="1">
                <a:solidFill>
                  <a:schemeClr val="tx1"/>
                </a:solidFill>
                <a:cs typeface="Arial" panose="020B0604020202020204" pitchFamily="34" charset="0"/>
              </a:rPr>
              <a:t>How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 Much	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Rp. 121.189,-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5D76CB-44FE-4281-D725-F25BE92B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38059" y="2943893"/>
            <a:ext cx="2304539" cy="13820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97173A-8E0C-E407-8EE0-C5EB1DBE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38060" y="4399377"/>
            <a:ext cx="2304540" cy="1272825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199D2CF-0D68-6A05-6621-14A770D5B091}"/>
              </a:ext>
            </a:extLst>
          </p:cNvPr>
          <p:cNvGraphicFramePr>
            <a:graphicFrameLocks noGrp="1"/>
          </p:cNvGraphicFramePr>
          <p:nvPr/>
        </p:nvGraphicFramePr>
        <p:xfrm>
          <a:off x="9311497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2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Convert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3BAC65FA-99C6-A581-DF17-946D585D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39338" y="2943893"/>
            <a:ext cx="2304539" cy="13820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0F15CC-8670-6157-2355-37CC31CC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9339" y="4399377"/>
            <a:ext cx="2304540" cy="1272825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EF28BB64-091D-3FD3-9430-00ECE6A288A6}"/>
              </a:ext>
            </a:extLst>
          </p:cNvPr>
          <p:cNvGraphicFramePr>
            <a:graphicFrameLocks noGrp="1"/>
          </p:cNvGraphicFramePr>
          <p:nvPr/>
        </p:nvGraphicFramePr>
        <p:xfrm>
          <a:off x="6812776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Persiapan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711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pt-BR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program untuk fitur GPS maps</a:t>
            </a:r>
            <a:endParaRPr lang="en-US" altLang="id-ID" sz="1200" i="1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fitur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GPS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maps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dirty="0" err="1">
                <a:solidFill>
                  <a:srgbClr val="000000"/>
                </a:solidFill>
              </a:rPr>
              <a:t>Diperlukan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fitur</a:t>
            </a:r>
            <a:r>
              <a:rPr lang="en-US" sz="1200" dirty="0">
                <a:solidFill>
                  <a:srgbClr val="000000"/>
                </a:solidFill>
              </a:rPr>
              <a:t> GPS maps untuk </a:t>
            </a:r>
            <a:r>
              <a:rPr lang="en-US" sz="1200" dirty="0" err="1">
                <a:solidFill>
                  <a:srgbClr val="000000"/>
                </a:solidFill>
              </a:rPr>
              <a:t>mengetahui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lokasi</a:t>
            </a:r>
            <a:r>
              <a:rPr lang="en-US" sz="1200" dirty="0">
                <a:solidFill>
                  <a:srgbClr val="000000"/>
                </a:solidFill>
              </a:rPr>
              <a:t> detail di </a:t>
            </a:r>
            <a:r>
              <a:rPr lang="en-US" sz="1200" dirty="0" err="1">
                <a:solidFill>
                  <a:srgbClr val="000000"/>
                </a:solidFill>
              </a:rPr>
              <a:t>lapangan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err="1">
                <a:solidFill>
                  <a:srgbClr val="000000"/>
                </a:solidFill>
              </a:rPr>
              <a:t>fitur</a:t>
            </a:r>
            <a:r>
              <a:rPr lang="en-US" sz="1200" dirty="0">
                <a:solidFill>
                  <a:srgbClr val="000000"/>
                </a:solidFill>
              </a:rPr>
              <a:t> ini </a:t>
            </a:r>
            <a:r>
              <a:rPr lang="en-US" sz="1200" dirty="0" err="1">
                <a:solidFill>
                  <a:srgbClr val="000000"/>
                </a:solidFill>
              </a:rPr>
              <a:t>tentu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berguna</a:t>
            </a:r>
            <a:r>
              <a:rPr lang="en-US" sz="1200" dirty="0">
                <a:solidFill>
                  <a:srgbClr val="000000"/>
                </a:solidFill>
              </a:rPr>
              <a:t> untuk </a:t>
            </a:r>
            <a:r>
              <a:rPr lang="en-US" sz="1200" dirty="0" err="1">
                <a:solidFill>
                  <a:srgbClr val="000000"/>
                </a:solidFill>
              </a:rPr>
              <a:t>lokasi</a:t>
            </a:r>
            <a:r>
              <a:rPr lang="en-US" sz="1200" dirty="0">
                <a:solidFill>
                  <a:srgbClr val="000000"/>
                </a:solidFill>
              </a:rPr>
              <a:t> monitoring </a:t>
            </a:r>
            <a:r>
              <a:rPr lang="en-US" sz="1200" dirty="0" err="1">
                <a:solidFill>
                  <a:srgbClr val="000000"/>
                </a:solidFill>
              </a:rPr>
              <a:t>tankos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E714AE-4AA0-42B9-4A10-19138F16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2153" y="2943893"/>
            <a:ext cx="2304539" cy="13820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6DE319-CA93-42B1-1B6A-F8998D24EA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2154" y="4399377"/>
            <a:ext cx="2304540" cy="1272825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1748580-D985-064A-C29C-F1581D2BDF81}"/>
              </a:ext>
            </a:extLst>
          </p:cNvPr>
          <p:cNvGraphicFramePr>
            <a:graphicFrameLocks noGrp="1"/>
          </p:cNvGraphicFramePr>
          <p:nvPr/>
        </p:nvGraphicFramePr>
        <p:xfrm>
          <a:off x="1062153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3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Input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019862E3-426D-F684-5F0F-930B17FF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37662" y="2943893"/>
            <a:ext cx="2304539" cy="13820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362776-86B0-2BCC-1128-D3B43671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37663" y="4399377"/>
            <a:ext cx="2304540" cy="1272825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CB962CB-376A-9888-4F6A-C304977D3534}"/>
              </a:ext>
            </a:extLst>
          </p:cNvPr>
          <p:cNvGraphicFramePr>
            <a:graphicFrameLocks noGrp="1"/>
          </p:cNvGraphicFramePr>
          <p:nvPr/>
        </p:nvGraphicFramePr>
        <p:xfrm>
          <a:off x="3637662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4"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Pemrosesan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30161455-9167-CEF8-00E8-FEB68730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86607" y="2953359"/>
            <a:ext cx="2304539" cy="138208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973CAE-CE2A-D114-2019-15B4D6F2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6608" y="4408843"/>
            <a:ext cx="2304540" cy="1272825"/>
          </a:xfrm>
          <a:prstGeom prst="rect">
            <a:avLst/>
          </a:prstGeom>
        </p:spPr>
      </p:pic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4E9187F-5603-D2CC-54AD-B81BF3507C36}"/>
              </a:ext>
            </a:extLst>
          </p:cNvPr>
          <p:cNvGraphicFramePr>
            <a:graphicFrameLocks noGrp="1"/>
          </p:cNvGraphicFramePr>
          <p:nvPr/>
        </p:nvGraphicFramePr>
        <p:xfrm>
          <a:off x="6186607" y="5769364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5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Mockup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WebGIS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43" name="Picture 42">
            <a:extLst>
              <a:ext uri="{FF2B5EF4-FFF2-40B4-BE49-F238E27FC236}">
                <a16:creationId xmlns:a16="http://schemas.microsoft.com/office/drawing/2014/main" id="{A4A6AF9E-5092-E14F-4390-3D43CEA4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35550" y="2953359"/>
            <a:ext cx="2304539" cy="13820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676704-9DB2-B915-70C5-B7FCC88F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35551" y="4408843"/>
            <a:ext cx="2304540" cy="127282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75313F8-188E-033D-21FF-24E0C8B30D93}"/>
              </a:ext>
            </a:extLst>
          </p:cNvPr>
          <p:cNvGraphicFramePr>
            <a:graphicFrameLocks noGrp="1"/>
          </p:cNvGraphicFramePr>
          <p:nvPr/>
        </p:nvGraphicFramePr>
        <p:xfrm>
          <a:off x="8735550" y="5769364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6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Script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3F07A6B-A81D-A720-6786-B2C4BCA006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172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046266"/>
                </a:solidFill>
                <a:latin typeface="+mn-lt"/>
              </a:rPr>
              <a:t>5W2H1T – </a:t>
            </a:r>
            <a:r>
              <a:rPr lang="en-US" altLang="en-US" sz="1400" b="1" dirty="0" err="1">
                <a:latin typeface="+mn-lt"/>
              </a:rPr>
              <a:t>Penyelesaian</a:t>
            </a:r>
            <a:r>
              <a:rPr lang="en-US" altLang="en-US" sz="1400" b="1" dirty="0">
                <a:latin typeface="+mn-lt"/>
              </a:rPr>
              <a:t> </a:t>
            </a:r>
            <a:r>
              <a:rPr lang="en-US" altLang="en-US" sz="1400" b="1" dirty="0" err="1">
                <a:latin typeface="+mn-lt"/>
              </a:rPr>
              <a:t>masalah</a:t>
            </a:r>
            <a:r>
              <a:rPr lang="en-US" altLang="en-US" sz="1400" b="1" dirty="0">
                <a:latin typeface="+mn-lt"/>
              </a:rPr>
              <a:t> PDCA 2</a:t>
            </a:r>
            <a:endParaRPr lang="en-US" alt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78465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pt-BR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program untuk fitur GPS maps</a:t>
            </a:r>
            <a:endParaRPr lang="en-US" altLang="id-ID" sz="1200" i="1" dirty="0">
              <a:solidFill>
                <a:schemeClr val="tx1"/>
              </a:solidFill>
              <a:ea typeface="MS PGothic" panose="020B0600070205080204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fitur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GPS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maps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dirty="0" err="1">
                <a:solidFill>
                  <a:srgbClr val="000000"/>
                </a:solidFill>
              </a:rPr>
              <a:t>Diperlukan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fitur</a:t>
            </a:r>
            <a:r>
              <a:rPr lang="en-US" sz="1200" dirty="0">
                <a:solidFill>
                  <a:srgbClr val="000000"/>
                </a:solidFill>
              </a:rPr>
              <a:t> GPS maps untuk </a:t>
            </a:r>
            <a:r>
              <a:rPr lang="en-US" sz="1200" dirty="0" err="1">
                <a:solidFill>
                  <a:srgbClr val="000000"/>
                </a:solidFill>
              </a:rPr>
              <a:t>mengetahui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lokasi</a:t>
            </a:r>
            <a:r>
              <a:rPr lang="en-US" sz="1200" dirty="0">
                <a:solidFill>
                  <a:srgbClr val="000000"/>
                </a:solidFill>
              </a:rPr>
              <a:t> detail di </a:t>
            </a:r>
            <a:r>
              <a:rPr lang="en-US" sz="1200" dirty="0" err="1">
                <a:solidFill>
                  <a:srgbClr val="000000"/>
                </a:solidFill>
              </a:rPr>
              <a:t>lapangan</a:t>
            </a:r>
            <a:r>
              <a:rPr lang="en-US" sz="1200" dirty="0">
                <a:solidFill>
                  <a:srgbClr val="000000"/>
                </a:solidFill>
              </a:rPr>
              <a:t>, </a:t>
            </a:r>
            <a:r>
              <a:rPr lang="en-US" sz="1200" dirty="0" err="1">
                <a:solidFill>
                  <a:srgbClr val="000000"/>
                </a:solidFill>
              </a:rPr>
              <a:t>fitur</a:t>
            </a:r>
            <a:r>
              <a:rPr lang="en-US" sz="1200" dirty="0">
                <a:solidFill>
                  <a:srgbClr val="000000"/>
                </a:solidFill>
              </a:rPr>
              <a:t> ini </a:t>
            </a:r>
            <a:r>
              <a:rPr lang="en-US" sz="1200" dirty="0" err="1">
                <a:solidFill>
                  <a:srgbClr val="000000"/>
                </a:solidFill>
              </a:rPr>
              <a:t>tentu</a:t>
            </a:r>
            <a:r>
              <a:rPr lang="en-US" sz="1200" dirty="0">
                <a:solidFill>
                  <a:srgbClr val="000000"/>
                </a:solidFill>
              </a:rPr>
              <a:t> </a:t>
            </a:r>
            <a:r>
              <a:rPr lang="en-US" sz="1200" dirty="0" err="1">
                <a:solidFill>
                  <a:srgbClr val="000000"/>
                </a:solidFill>
              </a:rPr>
              <a:t>berguna</a:t>
            </a:r>
            <a:r>
              <a:rPr lang="en-US" sz="1200" dirty="0">
                <a:solidFill>
                  <a:srgbClr val="000000"/>
                </a:solidFill>
              </a:rPr>
              <a:t> untuk </a:t>
            </a:r>
            <a:r>
              <a:rPr lang="en-US" sz="1200" dirty="0" err="1">
                <a:solidFill>
                  <a:srgbClr val="000000"/>
                </a:solidFill>
              </a:rPr>
              <a:t>lokasi</a:t>
            </a:r>
            <a:r>
              <a:rPr lang="en-US" sz="1200" dirty="0">
                <a:solidFill>
                  <a:srgbClr val="000000"/>
                </a:solidFill>
              </a:rPr>
              <a:t> monitoring </a:t>
            </a:r>
            <a:r>
              <a:rPr lang="en-US" sz="1200" dirty="0" err="1">
                <a:solidFill>
                  <a:srgbClr val="000000"/>
                </a:solidFill>
              </a:rPr>
              <a:t>tankos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75313F8-188E-033D-21FF-24E0C8B30D93}"/>
              </a:ext>
            </a:extLst>
          </p:cNvPr>
          <p:cNvGraphicFramePr>
            <a:graphicFrameLocks noGrp="1"/>
          </p:cNvGraphicFramePr>
          <p:nvPr/>
        </p:nvGraphicFramePr>
        <p:xfrm>
          <a:off x="300337" y="2682914"/>
          <a:ext cx="4654218" cy="438396"/>
        </p:xfrm>
        <a:graphic>
          <a:graphicData uri="http://schemas.openxmlformats.org/drawingml/2006/table">
            <a:tbl>
              <a:tblPr/>
              <a:tblGrid>
                <a:gridCol w="1730398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2923820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7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Trial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93D8A50-8FF7-99D7-407F-88FA6BEF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6115" y="3211731"/>
            <a:ext cx="2304539" cy="13820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555392-2EC1-49B6-358D-86A6A809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116" y="4799787"/>
            <a:ext cx="2304540" cy="12728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7DC5DB-DDE8-24E2-FCD7-11E32CBC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1624" y="3211731"/>
            <a:ext cx="2304539" cy="13820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25DA82-14D9-6FE6-3B7B-8DC4290E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1625" y="4827552"/>
            <a:ext cx="2304540" cy="12728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342C8-4528-4D6D-AA55-FD29DE6E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30569" y="3221197"/>
            <a:ext cx="2304539" cy="13820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0087ED-1C9A-BD12-0199-6426D285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30570" y="4827552"/>
            <a:ext cx="2304540" cy="1272825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79F72EC-4F9C-B3F3-6A68-67ED87B9466E}"/>
              </a:ext>
            </a:extLst>
          </p:cNvPr>
          <p:cNvSpPr/>
          <p:nvPr/>
        </p:nvSpPr>
        <p:spPr>
          <a:xfrm>
            <a:off x="300337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6CAB046-675E-4F41-79FE-8B83A8C4A459}"/>
              </a:ext>
            </a:extLst>
          </p:cNvPr>
          <p:cNvSpPr/>
          <p:nvPr/>
        </p:nvSpPr>
        <p:spPr>
          <a:xfrm>
            <a:off x="2882694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E619929-FD1E-9624-679C-D6AD8C9AE776}"/>
              </a:ext>
            </a:extLst>
          </p:cNvPr>
          <p:cNvSpPr/>
          <p:nvPr/>
        </p:nvSpPr>
        <p:spPr>
          <a:xfrm>
            <a:off x="5430569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0F4C310-F89D-29EA-1ECC-D06C44F49E57}"/>
              </a:ext>
            </a:extLst>
          </p:cNvPr>
          <p:cNvSpPr/>
          <p:nvPr/>
        </p:nvSpPr>
        <p:spPr>
          <a:xfrm>
            <a:off x="5430569" y="4829776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4CF216A-CBB3-103F-A15F-7CD1863BA808}"/>
              </a:ext>
            </a:extLst>
          </p:cNvPr>
          <p:cNvSpPr/>
          <p:nvPr/>
        </p:nvSpPr>
        <p:spPr>
          <a:xfrm>
            <a:off x="2880434" y="4820445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4068B1-4B85-5BE2-9854-18878798A4F4}"/>
              </a:ext>
            </a:extLst>
          </p:cNvPr>
          <p:cNvSpPr/>
          <p:nvPr/>
        </p:nvSpPr>
        <p:spPr>
          <a:xfrm>
            <a:off x="300336" y="4811114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ID" b="1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D66E6F-33F5-4E60-7F9A-2C5B7492D456}"/>
              </a:ext>
            </a:extLst>
          </p:cNvPr>
          <p:cNvCxnSpPr/>
          <p:nvPr/>
        </p:nvCxnSpPr>
        <p:spPr>
          <a:xfrm>
            <a:off x="447397" y="6186196"/>
            <a:ext cx="746647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A69FF52-2ECC-8074-B9E0-EE7DD8C7C7AF}"/>
              </a:ext>
            </a:extLst>
          </p:cNvPr>
          <p:cNvCxnSpPr/>
          <p:nvPr/>
        </p:nvCxnSpPr>
        <p:spPr>
          <a:xfrm flipV="1">
            <a:off x="7913868" y="2873829"/>
            <a:ext cx="0" cy="330303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05329EA-3715-8AE8-0B92-D5393F2FD7C4}"/>
              </a:ext>
            </a:extLst>
          </p:cNvPr>
          <p:cNvCxnSpPr/>
          <p:nvPr/>
        </p:nvCxnSpPr>
        <p:spPr>
          <a:xfrm>
            <a:off x="7913867" y="2883159"/>
            <a:ext cx="334394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1864CF9D-9BC8-8959-F2D5-F71FAADBC690}"/>
              </a:ext>
            </a:extLst>
          </p:cNvPr>
          <p:cNvSpPr/>
          <p:nvPr/>
        </p:nvSpPr>
        <p:spPr>
          <a:xfrm>
            <a:off x="8332211" y="3015091"/>
            <a:ext cx="1576899" cy="642509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Tidak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bisa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mengetahui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lokasi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detail dropping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1A10BF9-C8E3-2C18-8B26-A06604CCA76B}"/>
              </a:ext>
            </a:extLst>
          </p:cNvPr>
          <p:cNvSpPr/>
          <p:nvPr/>
        </p:nvSpPr>
        <p:spPr>
          <a:xfrm>
            <a:off x="8337036" y="2725777"/>
            <a:ext cx="157219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Kendala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65F78E-E59E-0F8F-7B42-EF54DFFCC7F2}"/>
              </a:ext>
            </a:extLst>
          </p:cNvPr>
          <p:cNvSpPr/>
          <p:nvPr/>
        </p:nvSpPr>
        <p:spPr>
          <a:xfrm>
            <a:off x="10061171" y="3013566"/>
            <a:ext cx="1576898" cy="642509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fontAlgn="t"/>
            <a:r>
              <a:rPr lang="es-ES" sz="1100" i="1" dirty="0" err="1">
                <a:solidFill>
                  <a:srgbClr val="000000"/>
                </a:solidFill>
              </a:rPr>
              <a:t>Belum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err="1">
                <a:solidFill>
                  <a:srgbClr val="000000"/>
                </a:solidFill>
              </a:rPr>
              <a:t>tersedianya</a:t>
            </a:r>
            <a:r>
              <a:rPr lang="es-ES" sz="1100" i="1" dirty="0">
                <a:solidFill>
                  <a:srgbClr val="000000"/>
                </a:solidFill>
              </a:rPr>
              <a:t> </a:t>
            </a:r>
            <a:r>
              <a:rPr lang="es-ES" sz="1100" i="1" dirty="0" err="1">
                <a:solidFill>
                  <a:srgbClr val="000000"/>
                </a:solidFill>
              </a:rPr>
              <a:t>fitur</a:t>
            </a:r>
            <a:r>
              <a:rPr lang="es-ES" sz="1100" i="1" dirty="0">
                <a:solidFill>
                  <a:srgbClr val="000000"/>
                </a:solidFill>
              </a:rPr>
              <a:t> GPS </a:t>
            </a:r>
            <a:r>
              <a:rPr lang="es-ES" sz="1100" i="1" dirty="0" err="1">
                <a:solidFill>
                  <a:srgbClr val="000000"/>
                </a:solidFill>
              </a:rPr>
              <a:t>maps</a:t>
            </a:r>
            <a:r>
              <a:rPr lang="es-ES" sz="1100" i="1" dirty="0">
                <a:solidFill>
                  <a:srgbClr val="000000"/>
                </a:solidFill>
              </a:rPr>
              <a:t> pada </a:t>
            </a:r>
            <a:r>
              <a:rPr lang="es-ES" sz="1100" i="1" dirty="0" err="1">
                <a:solidFill>
                  <a:srgbClr val="000000"/>
                </a:solidFill>
              </a:rPr>
              <a:t>aplikasi</a:t>
            </a:r>
            <a:endParaRPr lang="es-ES" sz="11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61534B-1FDD-300B-3A25-4222A79869E3}"/>
              </a:ext>
            </a:extLst>
          </p:cNvPr>
          <p:cNvSpPr/>
          <p:nvPr/>
        </p:nvSpPr>
        <p:spPr>
          <a:xfrm>
            <a:off x="10054832" y="2736782"/>
            <a:ext cx="1576898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Penyebab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64D8F8-FB35-AD6F-98B7-E8C837FAD7AA}"/>
              </a:ext>
            </a:extLst>
          </p:cNvPr>
          <p:cNvSpPr/>
          <p:nvPr/>
        </p:nvSpPr>
        <p:spPr>
          <a:xfrm>
            <a:off x="8332211" y="4047416"/>
            <a:ext cx="1576899" cy="3979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Tidak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bisa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mengetahui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lokasi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detail dropping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5A6CB7F-450A-C9C6-68CD-CBFBA811E37C}"/>
              </a:ext>
            </a:extLst>
          </p:cNvPr>
          <p:cNvSpPr/>
          <p:nvPr/>
        </p:nvSpPr>
        <p:spPr>
          <a:xfrm>
            <a:off x="9249088" y="3716885"/>
            <a:ext cx="1572192" cy="258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Analyst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19D7384-CE74-C7AE-5C37-7A056657193A}"/>
              </a:ext>
            </a:extLst>
          </p:cNvPr>
          <p:cNvCxnSpPr/>
          <p:nvPr/>
        </p:nvCxnSpPr>
        <p:spPr>
          <a:xfrm>
            <a:off x="8453535" y="4445133"/>
            <a:ext cx="0" cy="30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5301C48-273F-3751-F2C7-0E5A220876FA}"/>
              </a:ext>
            </a:extLst>
          </p:cNvPr>
          <p:cNvCxnSpPr/>
          <p:nvPr/>
        </p:nvCxnSpPr>
        <p:spPr>
          <a:xfrm>
            <a:off x="8451768" y="4743249"/>
            <a:ext cx="255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35A5034-7C61-B4C8-8511-5188A5827C8D}"/>
              </a:ext>
            </a:extLst>
          </p:cNvPr>
          <p:cNvSpPr/>
          <p:nvPr/>
        </p:nvSpPr>
        <p:spPr>
          <a:xfrm>
            <a:off x="8707228" y="4538384"/>
            <a:ext cx="1576899" cy="3979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tersedianya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fitur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GPS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4237D67-357A-539A-3934-A07F510B3C52}"/>
              </a:ext>
            </a:extLst>
          </p:cNvPr>
          <p:cNvSpPr/>
          <p:nvPr/>
        </p:nvSpPr>
        <p:spPr>
          <a:xfrm>
            <a:off x="8006078" y="4494338"/>
            <a:ext cx="486713" cy="258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63D610E-C682-D086-D4B7-7C8A57DB5392}"/>
              </a:ext>
            </a:extLst>
          </p:cNvPr>
          <p:cNvCxnSpPr/>
          <p:nvPr/>
        </p:nvCxnSpPr>
        <p:spPr>
          <a:xfrm>
            <a:off x="8955566" y="4935875"/>
            <a:ext cx="0" cy="3077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789514E-5E31-4AC1-4F92-63EF969D357A}"/>
              </a:ext>
            </a:extLst>
          </p:cNvPr>
          <p:cNvCxnSpPr/>
          <p:nvPr/>
        </p:nvCxnSpPr>
        <p:spPr>
          <a:xfrm>
            <a:off x="8953799" y="5233991"/>
            <a:ext cx="255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015E1FBC-30BD-E74F-9826-F2C2131C704D}"/>
              </a:ext>
            </a:extLst>
          </p:cNvPr>
          <p:cNvSpPr/>
          <p:nvPr/>
        </p:nvSpPr>
        <p:spPr>
          <a:xfrm>
            <a:off x="8517196" y="4967086"/>
            <a:ext cx="486713" cy="2584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B7E831A-B528-2193-4EF4-387BE57570F9}"/>
              </a:ext>
            </a:extLst>
          </p:cNvPr>
          <p:cNvSpPr/>
          <p:nvPr/>
        </p:nvSpPr>
        <p:spPr>
          <a:xfrm>
            <a:off x="9212703" y="5037066"/>
            <a:ext cx="1867262" cy="55274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Belum </a:t>
            </a:r>
            <a:r>
              <a:rPr lang="en-US" altLang="id-ID" sz="1100" b="1" i="1" dirty="0" err="1">
                <a:solidFill>
                  <a:schemeClr val="bg1"/>
                </a:solidFill>
                <a:ea typeface="MS PGothic" panose="020B0600070205080204" pitchFamily="34" charset="-128"/>
              </a:rPr>
              <a:t>ada</a:t>
            </a: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 program untuk </a:t>
            </a:r>
            <a:r>
              <a:rPr lang="en-US" altLang="id-ID" sz="1100" b="1" i="1" dirty="0" err="1">
                <a:solidFill>
                  <a:schemeClr val="bg1"/>
                </a:solidFill>
                <a:ea typeface="MS PGothic" panose="020B0600070205080204" pitchFamily="34" charset="-128"/>
              </a:rPr>
              <a:t>fitur</a:t>
            </a:r>
            <a:r>
              <a:rPr lang="en-US" altLang="id-ID" sz="1100" b="1" i="1" dirty="0">
                <a:solidFill>
                  <a:schemeClr val="bg1"/>
                </a:solidFill>
                <a:ea typeface="MS PGothic" panose="020B0600070205080204" pitchFamily="34" charset="-128"/>
              </a:rPr>
              <a:t> GPS maps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F807D95-5C31-B1B6-3625-2C8039EC5773}"/>
              </a:ext>
            </a:extLst>
          </p:cNvPr>
          <p:cNvSpPr/>
          <p:nvPr/>
        </p:nvSpPr>
        <p:spPr>
          <a:xfrm>
            <a:off x="10321415" y="5574147"/>
            <a:ext cx="1004294" cy="2412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Root Cause</a:t>
            </a:r>
            <a:endParaRPr kumimoji="0" lang="id-ID" sz="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6879C1F-6705-9954-DC87-70CF3EEE878D}"/>
              </a:ext>
            </a:extLst>
          </p:cNvPr>
          <p:cNvSpPr/>
          <p:nvPr/>
        </p:nvSpPr>
        <p:spPr>
          <a:xfrm>
            <a:off x="10532465" y="4625960"/>
            <a:ext cx="913516" cy="3478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Method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3A8CCC-A315-6346-752F-DD815C8CB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172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046266"/>
                </a:solidFill>
                <a:latin typeface="+mn-lt"/>
              </a:rPr>
              <a:t>5W2H1T – </a:t>
            </a:r>
            <a:r>
              <a:rPr lang="en-US" altLang="en-US" sz="1400" b="1" dirty="0" err="1">
                <a:latin typeface="+mn-lt"/>
              </a:rPr>
              <a:t>Penyelesaian</a:t>
            </a:r>
            <a:r>
              <a:rPr lang="en-US" altLang="en-US" sz="1400" b="1" dirty="0">
                <a:latin typeface="+mn-lt"/>
              </a:rPr>
              <a:t> </a:t>
            </a:r>
            <a:r>
              <a:rPr lang="en-US" altLang="en-US" sz="1400" b="1" dirty="0" err="1">
                <a:latin typeface="+mn-lt"/>
              </a:rPr>
              <a:t>masalah</a:t>
            </a:r>
            <a:r>
              <a:rPr lang="en-US" altLang="en-US" sz="1400" b="1" dirty="0">
                <a:latin typeface="+mn-lt"/>
              </a:rPr>
              <a:t> PDCA 2</a:t>
            </a:r>
            <a:endParaRPr lang="en-US" altLang="en-US" b="1" dirty="0"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3083563-793A-D0A7-A35F-C5E45D8221EA}"/>
              </a:ext>
            </a:extLst>
          </p:cNvPr>
          <p:cNvSpPr/>
          <p:nvPr/>
        </p:nvSpPr>
        <p:spPr>
          <a:xfrm>
            <a:off x="93308" y="6188714"/>
            <a:ext cx="7939104" cy="3979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>
              <a:spcBef>
                <a:spcPct val="0"/>
              </a:spcBef>
            </a:pP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Setelah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dilakukan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perbaikan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, monitoring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telah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dapat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digunakan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dalam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mode mobile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,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akan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tetapi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timbul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masalah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baru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yaitu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tidak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adanya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GPS maps 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untuk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mengetahui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lokasi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dalam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aplikasi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mobile yang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membuat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kita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tidak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bisa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mengetahui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lokasi</a:t>
            </a:r>
            <a:r>
              <a:rPr lang="en-US" altLang="id-ID" sz="1100" i="1" dirty="0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 detail dropping </a:t>
            </a:r>
            <a:r>
              <a:rPr lang="en-US" altLang="id-ID" sz="1100" i="1" dirty="0" err="1">
                <a:solidFill>
                  <a:schemeClr val="tx1"/>
                </a:solidFill>
                <a:highlight>
                  <a:srgbClr val="FFFF00"/>
                </a:highlight>
                <a:ea typeface="MS PGothic" panose="020B0600070205080204" pitchFamily="34" charset="-128"/>
              </a:rPr>
              <a:t>tankos</a:t>
            </a:r>
            <a:r>
              <a:rPr lang="en-US" altLang="id-ID" sz="1100" i="1" dirty="0">
                <a:solidFill>
                  <a:schemeClr val="tx1"/>
                </a:solidFill>
                <a:ea typeface="MS PGothic" panose="020B0600070205080204" pitchFamily="34" charset="-128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C2D934-C04E-45AE-BB60-B256F69E104F}"/>
              </a:ext>
            </a:extLst>
          </p:cNvPr>
          <p:cNvSpPr txBox="1"/>
          <p:nvPr/>
        </p:nvSpPr>
        <p:spPr>
          <a:xfrm>
            <a:off x="8621488" y="5847498"/>
            <a:ext cx="3477204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620713">
              <a:defRPr/>
            </a:pPr>
            <a:r>
              <a:rPr lang="id-ID" sz="1000" b="1" i="1" u="sng" dirty="0">
                <a:solidFill>
                  <a:prstClr val="black"/>
                </a:solidFill>
              </a:rPr>
              <a:t>Fun Fact</a:t>
            </a:r>
          </a:p>
          <a:p>
            <a:pPr marL="620713">
              <a:defRPr/>
            </a:pPr>
            <a:r>
              <a:rPr lang="id-ID" sz="1000" dirty="0">
                <a:solidFill>
                  <a:prstClr val="black"/>
                </a:solidFill>
              </a:rPr>
              <a:t>GPS atau Global </a:t>
            </a:r>
            <a:r>
              <a:rPr lang="id-ID" sz="1000" dirty="0" err="1">
                <a:solidFill>
                  <a:prstClr val="black"/>
                </a:solidFill>
              </a:rPr>
              <a:t>Positioning</a:t>
            </a:r>
            <a:r>
              <a:rPr lang="id-ID" sz="1000" dirty="0">
                <a:solidFill>
                  <a:prstClr val="black"/>
                </a:solidFill>
              </a:rPr>
              <a:t> System merupakan fitur berbasis satelit yang mengizinkan seseorang menemukan arah atau lokasi tertentu.</a:t>
            </a:r>
          </a:p>
        </p:txBody>
      </p:sp>
      <p:pic>
        <p:nvPicPr>
          <p:cNvPr id="30" name="Picture 11" descr="C:\Program Files (x86)\Microsoft Office\MEDIA\CAGCAT10\j0195812.wmf">
            <a:extLst>
              <a:ext uri="{FF2B5EF4-FFF2-40B4-BE49-F238E27FC236}">
                <a16:creationId xmlns:a16="http://schemas.microsoft.com/office/drawing/2014/main" id="{B3D92A02-E41C-7CBB-43F6-08EBCD702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239" y="5675020"/>
            <a:ext cx="519165" cy="447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279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alarm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monitoring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mengenai restan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tankos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di lapangan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rtl="0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alarm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peta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secara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swadaya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Phyton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Alarm monitoring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peta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ini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memudahkan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untuk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mengetahui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lokasi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dropping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tankos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telah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melewati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batas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maksimum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aplikasinya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restan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)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ounded Rectangle 36">
            <a:extLst>
              <a:ext uri="{FF2B5EF4-FFF2-40B4-BE49-F238E27FC236}">
                <a16:creationId xmlns:a16="http://schemas.microsoft.com/office/drawing/2014/main" id="{A8E7886D-D92E-4279-82D2-DC052267AD32}"/>
              </a:ext>
            </a:extLst>
          </p:cNvPr>
          <p:cNvSpPr/>
          <p:nvPr/>
        </p:nvSpPr>
        <p:spPr>
          <a:xfrm>
            <a:off x="300337" y="2790693"/>
            <a:ext cx="1120921" cy="348748"/>
          </a:xfrm>
          <a:prstGeom prst="roundRect">
            <a:avLst/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</a:t>
            </a:r>
            <a:endParaRPr lang="id-ID" sz="12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B8127-5B0B-4B3B-EEA6-A96D37196AE6}"/>
              </a:ext>
            </a:extLst>
          </p:cNvPr>
          <p:cNvSpPr txBox="1"/>
          <p:nvPr/>
        </p:nvSpPr>
        <p:spPr>
          <a:xfrm>
            <a:off x="231673" y="3176706"/>
            <a:ext cx="66076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Persiapan</a:t>
            </a:r>
            <a:r>
              <a:rPr lang="en-US" sz="1400" b="1" dirty="0"/>
              <a:t> data </a:t>
            </a:r>
            <a:r>
              <a:rPr lang="en-US" sz="1400" dirty="0"/>
              <a:t>(</a:t>
            </a:r>
            <a:r>
              <a:rPr lang="en-US" sz="1400" dirty="0" err="1"/>
              <a:t>meliputi</a:t>
            </a:r>
            <a:r>
              <a:rPr lang="en-US" sz="1400" dirty="0"/>
              <a:t> Area of Interest, basemap, </a:t>
            </a:r>
            <a:r>
              <a:rPr lang="en-US" sz="1400" dirty="0" err="1"/>
              <a:t>titik</a:t>
            </a:r>
            <a:r>
              <a:rPr lang="en-US" sz="1400" dirty="0"/>
              <a:t> dropping di </a:t>
            </a:r>
            <a:r>
              <a:rPr lang="en-US" sz="1400" i="1" dirty="0"/>
              <a:t>ArcGIS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Convert data </a:t>
            </a:r>
            <a:r>
              <a:rPr lang="en-US" sz="1400" dirty="0"/>
              <a:t>(</a:t>
            </a:r>
            <a:r>
              <a:rPr lang="en-US" sz="1400" dirty="0" err="1"/>
              <a:t>mengubah</a:t>
            </a:r>
            <a:r>
              <a:rPr lang="en-US" sz="1400" dirty="0"/>
              <a:t> format .</a:t>
            </a:r>
            <a:r>
              <a:rPr lang="en-US" sz="1400" dirty="0" err="1"/>
              <a:t>shp</a:t>
            </a:r>
            <a:r>
              <a:rPr lang="en-US" sz="1400" dirty="0"/>
              <a:t> </a:t>
            </a:r>
            <a:r>
              <a:rPr lang="en-US" sz="1400" dirty="0" err="1"/>
              <a:t>menjadi</a:t>
            </a:r>
            <a:r>
              <a:rPr lang="en-US" sz="1400" dirty="0"/>
              <a:t> .</a:t>
            </a:r>
            <a:r>
              <a:rPr lang="en-US" sz="1400" dirty="0" err="1"/>
              <a:t>sql</a:t>
            </a:r>
            <a:r>
              <a:rPr lang="en-US" sz="1400" dirty="0"/>
              <a:t> untuk </a:t>
            </a:r>
            <a:r>
              <a:rPr lang="en-US" sz="1400" dirty="0" err="1"/>
              <a:t>analisis</a:t>
            </a:r>
            <a:r>
              <a:rPr lang="en-US" sz="1400" dirty="0"/>
              <a:t> dataset di </a:t>
            </a:r>
            <a:r>
              <a:rPr lang="en-US" sz="1400" i="1" dirty="0" err="1"/>
              <a:t>PostGIS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/>
              <a:t>Input data </a:t>
            </a:r>
            <a:r>
              <a:rPr lang="en-US" sz="1400" dirty="0"/>
              <a:t>(</a:t>
            </a:r>
            <a:r>
              <a:rPr lang="en-US" sz="1400" dirty="0" err="1"/>
              <a:t>penginputan</a:t>
            </a:r>
            <a:r>
              <a:rPr lang="en-US" sz="1400" dirty="0"/>
              <a:t> data .</a:t>
            </a:r>
            <a:r>
              <a:rPr lang="en-US" sz="1400" dirty="0" err="1"/>
              <a:t>sql</a:t>
            </a:r>
            <a:r>
              <a:rPr lang="en-US" sz="1400" dirty="0"/>
              <a:t> yang </a:t>
            </a:r>
            <a:r>
              <a:rPr lang="en-US" sz="1400" dirty="0" err="1"/>
              <a:t>akan</a:t>
            </a:r>
            <a:r>
              <a:rPr lang="en-US" sz="1400" dirty="0"/>
              <a:t> di manage </a:t>
            </a:r>
            <a:r>
              <a:rPr lang="en-US" sz="1400" dirty="0" err="1"/>
              <a:t>sesuai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intruksi</a:t>
            </a:r>
            <a:r>
              <a:rPr lang="en-US" sz="1400" dirty="0"/>
              <a:t> di </a:t>
            </a:r>
            <a:r>
              <a:rPr lang="en-US" sz="1400" i="1" dirty="0" err="1"/>
              <a:t>PgAdmin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 err="1"/>
              <a:t>Pemrosesan</a:t>
            </a:r>
            <a:r>
              <a:rPr lang="en-US" sz="1400" b="1" dirty="0"/>
              <a:t> data </a:t>
            </a:r>
            <a:r>
              <a:rPr lang="en-US" sz="1400" dirty="0"/>
              <a:t>(</a:t>
            </a:r>
            <a:r>
              <a:rPr lang="en-US" sz="1400" dirty="0" err="1"/>
              <a:t>pemrosesan</a:t>
            </a:r>
            <a:r>
              <a:rPr lang="en-US" sz="1400" dirty="0"/>
              <a:t> dataset </a:t>
            </a:r>
            <a:r>
              <a:rPr lang="en-US" sz="1400" dirty="0" err="1"/>
              <a:t>diatur</a:t>
            </a:r>
            <a:r>
              <a:rPr lang="en-US" sz="1400" dirty="0"/>
              <a:t> untuk </a:t>
            </a:r>
            <a:r>
              <a:rPr lang="en-US" sz="1400" dirty="0" err="1"/>
              <a:t>melakukan</a:t>
            </a:r>
            <a:r>
              <a:rPr lang="en-US" sz="1400" dirty="0"/>
              <a:t> </a:t>
            </a:r>
            <a:r>
              <a:rPr lang="en-US" sz="1400" dirty="0" err="1"/>
              <a:t>querry</a:t>
            </a:r>
            <a:r>
              <a:rPr lang="en-US" sz="1400" dirty="0"/>
              <a:t> dataset di </a:t>
            </a:r>
            <a:r>
              <a:rPr lang="en-US" sz="1400" i="1" dirty="0" err="1"/>
              <a:t>PgAdmin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i="1" dirty="0"/>
              <a:t>Mockup </a:t>
            </a:r>
            <a:r>
              <a:rPr lang="en-US" sz="1400" b="1" i="1" dirty="0" err="1"/>
              <a:t>WebGIS</a:t>
            </a:r>
            <a:r>
              <a:rPr lang="en-US" sz="1400" b="1" i="1" dirty="0"/>
              <a:t> </a:t>
            </a:r>
            <a:r>
              <a:rPr lang="en-US" sz="1400" dirty="0"/>
              <a:t>(</a:t>
            </a:r>
            <a:r>
              <a:rPr lang="en-US" sz="1400" i="1" dirty="0"/>
              <a:t>mockup</a:t>
            </a:r>
            <a:r>
              <a:rPr lang="en-US" sz="1400" dirty="0"/>
              <a:t> ini </a:t>
            </a:r>
            <a:r>
              <a:rPr lang="en-US" sz="1400" dirty="0" err="1"/>
              <a:t>dibuat</a:t>
            </a:r>
            <a:r>
              <a:rPr lang="en-US" sz="1400" dirty="0"/>
              <a:t> </a:t>
            </a:r>
            <a:r>
              <a:rPr lang="en-US" sz="1400" dirty="0" err="1"/>
              <a:t>dengan</a:t>
            </a:r>
            <a:r>
              <a:rPr lang="en-US" sz="1400" dirty="0"/>
              <a:t> </a:t>
            </a:r>
            <a:r>
              <a:rPr lang="en-US" sz="1400" dirty="0" err="1"/>
              <a:t>menggunakan</a:t>
            </a:r>
            <a:r>
              <a:rPr lang="en-US" sz="1400" dirty="0"/>
              <a:t> </a:t>
            </a:r>
            <a:r>
              <a:rPr lang="en-US" sz="1400" dirty="0" err="1"/>
              <a:t>pemrograman</a:t>
            </a:r>
            <a:r>
              <a:rPr lang="en-US" sz="1400" dirty="0"/>
              <a:t> </a:t>
            </a:r>
            <a:r>
              <a:rPr lang="en-US" sz="1400" i="1" dirty="0"/>
              <a:t>html</a:t>
            </a:r>
            <a:r>
              <a:rPr lang="en-US" sz="1400" dirty="0"/>
              <a:t> di </a:t>
            </a:r>
            <a:r>
              <a:rPr lang="en-US" sz="1400" i="1" dirty="0"/>
              <a:t>VSC</a:t>
            </a:r>
            <a:r>
              <a:rPr lang="en-US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400" b="1" i="1" dirty="0"/>
              <a:t>Script</a:t>
            </a:r>
            <a:r>
              <a:rPr lang="en-ID" sz="1400" dirty="0"/>
              <a:t> (</a:t>
            </a:r>
            <a:r>
              <a:rPr lang="en-ID" sz="1400" dirty="0" err="1"/>
              <a:t>pembuatan</a:t>
            </a:r>
            <a:r>
              <a:rPr lang="en-ID" sz="1400" dirty="0"/>
              <a:t> </a:t>
            </a:r>
            <a:r>
              <a:rPr lang="en-ID" sz="1400" i="1" dirty="0"/>
              <a:t>script</a:t>
            </a:r>
            <a:r>
              <a:rPr lang="en-ID" sz="1400" dirty="0"/>
              <a:t> </a:t>
            </a:r>
            <a:r>
              <a:rPr lang="en-ID" sz="1400" dirty="0" err="1"/>
              <a:t>untuk</a:t>
            </a:r>
            <a:r>
              <a:rPr lang="en-ID" sz="1400" dirty="0"/>
              <a:t> </a:t>
            </a:r>
            <a:r>
              <a:rPr lang="en-ID" sz="1400" dirty="0" err="1"/>
              <a:t>menjalankan</a:t>
            </a:r>
            <a:r>
              <a:rPr lang="en-ID" sz="1400" dirty="0"/>
              <a:t> program yang </a:t>
            </a:r>
            <a:r>
              <a:rPr lang="en-ID" sz="1400" dirty="0" err="1"/>
              <a:t>ingin</a:t>
            </a:r>
            <a:r>
              <a:rPr lang="en-ID" sz="1400" dirty="0"/>
              <a:t> </a:t>
            </a:r>
            <a:r>
              <a:rPr lang="en-ID" sz="1400" dirty="0" err="1"/>
              <a:t>dibuat</a:t>
            </a:r>
            <a:r>
              <a:rPr lang="en-ID" sz="14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D" sz="1400" b="1" dirty="0"/>
              <a:t>Trial</a:t>
            </a:r>
            <a:r>
              <a:rPr lang="en-ID" sz="1400" dirty="0"/>
              <a:t> monitoring </a:t>
            </a:r>
            <a:r>
              <a:rPr lang="en-ID" sz="1400" dirty="0" err="1"/>
              <a:t>berbasis</a:t>
            </a:r>
            <a:r>
              <a:rPr lang="en-ID" sz="1400" dirty="0"/>
              <a:t> </a:t>
            </a:r>
            <a:r>
              <a:rPr lang="en-ID" sz="1400" dirty="0" err="1"/>
              <a:t>WebGIS</a:t>
            </a:r>
            <a:endParaRPr lang="en-ID" sz="1400" dirty="0"/>
          </a:p>
        </p:txBody>
      </p:sp>
      <p:sp>
        <p:nvSpPr>
          <p:cNvPr id="24" name="Rounded Rectangle 19">
            <a:extLst>
              <a:ext uri="{FF2B5EF4-FFF2-40B4-BE49-F238E27FC236}">
                <a16:creationId xmlns:a16="http://schemas.microsoft.com/office/drawing/2014/main" id="{ADFAE1C3-B56C-95C0-EE1F-841617B26B46}"/>
              </a:ext>
            </a:extLst>
          </p:cNvPr>
          <p:cNvSpPr/>
          <p:nvPr/>
        </p:nvSpPr>
        <p:spPr>
          <a:xfrm>
            <a:off x="300337" y="5433354"/>
            <a:ext cx="4431667" cy="1129553"/>
          </a:xfrm>
          <a:prstGeom prst="roundRect">
            <a:avLst>
              <a:gd name="adj" fmla="val 5601"/>
            </a:avLst>
          </a:prstGeom>
          <a:solidFill>
            <a:srgbClr val="FFF2CC"/>
          </a:solidFill>
          <a:ln>
            <a:solidFill>
              <a:srgbClr val="0066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Where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PT </a:t>
            </a:r>
            <a:r>
              <a:rPr lang="en-US" sz="1600" dirty="0" err="1">
                <a:solidFill>
                  <a:schemeClr val="tx1"/>
                </a:solidFill>
                <a:cs typeface="Arial" panose="020B0604020202020204" pitchFamily="34" charset="0"/>
              </a:rPr>
              <a:t>Etam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Bersama Lestari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When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 err="1">
                <a:solidFill>
                  <a:schemeClr val="tx1"/>
                </a:solidFill>
                <a:cs typeface="Arial" panose="020B0604020202020204" pitchFamily="34" charset="0"/>
              </a:rPr>
              <a:t>Maret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 2023</a:t>
            </a:r>
            <a:endParaRPr lang="id-ID" sz="16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Who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		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Nico Bram</a:t>
            </a:r>
          </a:p>
          <a:p>
            <a:pPr fontAlgn="ctr"/>
            <a:r>
              <a:rPr lang="id-ID" sz="1600" dirty="0" err="1">
                <a:solidFill>
                  <a:schemeClr val="tx1"/>
                </a:solidFill>
                <a:cs typeface="Arial" panose="020B0604020202020204" pitchFamily="34" charset="0"/>
              </a:rPr>
              <a:t>How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 Much	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	</a:t>
            </a:r>
            <a:r>
              <a:rPr lang="id-ID" sz="1600" dirty="0">
                <a:solidFill>
                  <a:schemeClr val="tx1"/>
                </a:solidFill>
                <a:cs typeface="Arial" panose="020B0604020202020204" pitchFamily="34" charset="0"/>
              </a:rPr>
              <a:t>: </a:t>
            </a:r>
            <a:r>
              <a:rPr lang="en-US" sz="1600" dirty="0">
                <a:solidFill>
                  <a:schemeClr val="tx1"/>
                </a:solidFill>
                <a:cs typeface="Arial" panose="020B0604020202020204" pitchFamily="34" charset="0"/>
              </a:rPr>
              <a:t>Rp. 2.651.589,-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5D76CB-44FE-4281-D725-F25BE92BC7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338059" y="2943893"/>
            <a:ext cx="2304539" cy="13820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97173A-8E0C-E407-8EE0-C5EB1DBE69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38060" y="4399377"/>
            <a:ext cx="2304540" cy="1272825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199D2CF-0D68-6A05-6621-14A770D5B091}"/>
              </a:ext>
            </a:extLst>
          </p:cNvPr>
          <p:cNvGraphicFramePr>
            <a:graphicFrameLocks noGrp="1"/>
          </p:cNvGraphicFramePr>
          <p:nvPr/>
        </p:nvGraphicFramePr>
        <p:xfrm>
          <a:off x="9311497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2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Convert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28" name="Picture 27">
            <a:extLst>
              <a:ext uri="{FF2B5EF4-FFF2-40B4-BE49-F238E27FC236}">
                <a16:creationId xmlns:a16="http://schemas.microsoft.com/office/drawing/2014/main" id="{3BAC65FA-99C6-A581-DF17-946D585DE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39338" y="2943893"/>
            <a:ext cx="2304539" cy="13820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00F15CC-8670-6157-2355-37CC31CC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9339" y="4399377"/>
            <a:ext cx="2304540" cy="1272825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EF28BB64-091D-3FD3-9430-00ECE6A288A6}"/>
              </a:ext>
            </a:extLst>
          </p:cNvPr>
          <p:cNvGraphicFramePr>
            <a:graphicFrameLocks noGrp="1"/>
          </p:cNvGraphicFramePr>
          <p:nvPr/>
        </p:nvGraphicFramePr>
        <p:xfrm>
          <a:off x="6812776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Persiapan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B43E5682-938E-6402-FD7E-722A89443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172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046266"/>
                </a:solidFill>
                <a:latin typeface="+mn-lt"/>
              </a:rPr>
              <a:t>5W2H1T – </a:t>
            </a:r>
            <a:r>
              <a:rPr lang="en-US" altLang="en-US" sz="1400" b="1" dirty="0">
                <a:latin typeface="+mn-lt"/>
              </a:rPr>
              <a:t>Root Cause 2</a:t>
            </a:r>
            <a:endParaRPr lang="en-US" alt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31075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2A462-95E8-15FC-0F38-005CA6731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2446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46266"/>
                </a:solidFill>
                <a:latin typeface="+mn-lt"/>
              </a:rPr>
              <a:t>5W2H1T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alarm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monitoring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mengenai restan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tankos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di lapangan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rtl="0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alarm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peta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secara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swadaya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Phyton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Alarm monitoring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peta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ini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memudahkan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untuk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mengetahui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lokasi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dropping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tankos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telah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melewati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batas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maksimum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aplikasinya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restan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)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 &amp; Man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2E714AE-4AA0-42B9-4A10-19138F16E8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62153" y="2943893"/>
            <a:ext cx="2304539" cy="13820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F6DE319-CA93-42B1-1B6A-F8998D24EA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2154" y="4399377"/>
            <a:ext cx="2304540" cy="1272825"/>
          </a:xfrm>
          <a:prstGeom prst="rect">
            <a:avLst/>
          </a:prstGeom>
        </p:spPr>
      </p:pic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1748580-D985-064A-C29C-F1581D2BDF81}"/>
              </a:ext>
            </a:extLst>
          </p:cNvPr>
          <p:cNvGraphicFramePr>
            <a:graphicFrameLocks noGrp="1"/>
          </p:cNvGraphicFramePr>
          <p:nvPr/>
        </p:nvGraphicFramePr>
        <p:xfrm>
          <a:off x="1062153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3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Input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33" name="Picture 32">
            <a:extLst>
              <a:ext uri="{FF2B5EF4-FFF2-40B4-BE49-F238E27FC236}">
                <a16:creationId xmlns:a16="http://schemas.microsoft.com/office/drawing/2014/main" id="{019862E3-426D-F684-5F0F-930B17FF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37662" y="2943893"/>
            <a:ext cx="2304539" cy="138208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1362776-86B0-2BCC-1128-D3B43671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37663" y="4399377"/>
            <a:ext cx="2304540" cy="1272825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ACB962CB-376A-9888-4F6A-C304977D3534}"/>
              </a:ext>
            </a:extLst>
          </p:cNvPr>
          <p:cNvGraphicFramePr>
            <a:graphicFrameLocks noGrp="1"/>
          </p:cNvGraphicFramePr>
          <p:nvPr/>
        </p:nvGraphicFramePr>
        <p:xfrm>
          <a:off x="3637662" y="5759898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4"/>
                      </a:pP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Pemrosesan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data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30161455-9167-CEF8-00E8-FEB68730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86607" y="2953359"/>
            <a:ext cx="2304539" cy="138208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1973CAE-CE2A-D114-2019-15B4D6F2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86608" y="4408843"/>
            <a:ext cx="2304540" cy="1272825"/>
          </a:xfrm>
          <a:prstGeom prst="rect">
            <a:avLst/>
          </a:prstGeom>
        </p:spPr>
      </p:pic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C4E9187F-5603-D2CC-54AD-B81BF3507C36}"/>
              </a:ext>
            </a:extLst>
          </p:cNvPr>
          <p:cNvGraphicFramePr>
            <a:graphicFrameLocks noGrp="1"/>
          </p:cNvGraphicFramePr>
          <p:nvPr/>
        </p:nvGraphicFramePr>
        <p:xfrm>
          <a:off x="6186607" y="5769364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5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Mockup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WebGIS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43" name="Picture 42">
            <a:extLst>
              <a:ext uri="{FF2B5EF4-FFF2-40B4-BE49-F238E27FC236}">
                <a16:creationId xmlns:a16="http://schemas.microsoft.com/office/drawing/2014/main" id="{A4A6AF9E-5092-E14F-4390-3D43CEA48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35550" y="2953359"/>
            <a:ext cx="2304539" cy="13820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A676704-9DB2-B915-70C5-B7FCC88F51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35551" y="4408843"/>
            <a:ext cx="2304540" cy="1272825"/>
          </a:xfrm>
          <a:prstGeom prst="rect">
            <a:avLst/>
          </a:prstGeom>
        </p:spPr>
      </p:pic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75313F8-188E-033D-21FF-24E0C8B30D93}"/>
              </a:ext>
            </a:extLst>
          </p:cNvPr>
          <p:cNvGraphicFramePr>
            <a:graphicFrameLocks noGrp="1"/>
          </p:cNvGraphicFramePr>
          <p:nvPr/>
        </p:nvGraphicFramePr>
        <p:xfrm>
          <a:off x="8735550" y="5769364"/>
          <a:ext cx="2331103" cy="746086"/>
        </p:xfrm>
        <a:graphic>
          <a:graphicData uri="http://schemas.openxmlformats.org/drawingml/2006/table">
            <a:tbl>
              <a:tblPr/>
              <a:tblGrid>
                <a:gridCol w="866684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1464419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6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Script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410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6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MELAKSANAKAN PENANGGULANGAN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82A462-95E8-15FC-0F38-005CA6731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24463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046266"/>
                </a:solidFill>
                <a:latin typeface="+mn-lt"/>
              </a:rPr>
              <a:t>5W2H1T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981339-47F8-512B-35F6-C6CA3B281990}"/>
              </a:ext>
            </a:extLst>
          </p:cNvPr>
          <p:cNvSpPr/>
          <p:nvPr/>
        </p:nvSpPr>
        <p:spPr>
          <a:xfrm>
            <a:off x="300337" y="1707729"/>
            <a:ext cx="3739896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Belum ada alarm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monitoring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mengenai restan </a:t>
            </a:r>
            <a:r>
              <a:rPr lang="id-ID" altLang="id-ID" sz="1200" i="1" dirty="0" err="1">
                <a:solidFill>
                  <a:schemeClr val="tx1"/>
                </a:solidFill>
                <a:ea typeface="MS PGothic" panose="020B0600070205080204" pitchFamily="34" charset="-128"/>
              </a:rPr>
              <a:t>tankos</a:t>
            </a:r>
            <a:r>
              <a:rPr lang="id-ID" altLang="id-ID" sz="1200" i="1" dirty="0">
                <a:solidFill>
                  <a:schemeClr val="tx1"/>
                </a:solidFill>
                <a:ea typeface="MS PGothic" panose="020B0600070205080204" pitchFamily="34" charset="-128"/>
              </a:rPr>
              <a:t> di lapangan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A2E089-8396-C3A8-9793-84F88470BFA0}"/>
              </a:ext>
            </a:extLst>
          </p:cNvPr>
          <p:cNvSpPr/>
          <p:nvPr/>
        </p:nvSpPr>
        <p:spPr>
          <a:xfrm>
            <a:off x="305162" y="1421800"/>
            <a:ext cx="3728732" cy="258495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11AF7-AF06-E2BA-902D-47855C32627F}"/>
              </a:ext>
            </a:extLst>
          </p:cNvPr>
          <p:cNvSpPr/>
          <p:nvPr/>
        </p:nvSpPr>
        <p:spPr>
          <a:xfrm>
            <a:off x="4113216" y="1701430"/>
            <a:ext cx="3728732" cy="925222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marL="72000" algn="ctr" rtl="0" fontAlgn="t"/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Pembuatan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alarm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peta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monitoring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secara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swadaya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program</a:t>
            </a:r>
            <a:r>
              <a:rPr lang="es-ES" sz="1200" b="0" i="1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latin typeface="+mn-lt"/>
              </a:rPr>
              <a:t>Phyton</a:t>
            </a:r>
            <a:endParaRPr lang="es-ES" sz="1200" b="0" i="1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F1ACDC-EDF0-54CC-C1D1-13E0800F057C}"/>
              </a:ext>
            </a:extLst>
          </p:cNvPr>
          <p:cNvSpPr/>
          <p:nvPr/>
        </p:nvSpPr>
        <p:spPr>
          <a:xfrm>
            <a:off x="4106877" y="1424646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SOLUSI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85BDA-3B87-6A2B-0E7B-F160B4BA528D}"/>
              </a:ext>
            </a:extLst>
          </p:cNvPr>
          <p:cNvSpPr/>
          <p:nvPr/>
        </p:nvSpPr>
        <p:spPr>
          <a:xfrm>
            <a:off x="7913868" y="1707728"/>
            <a:ext cx="3728732" cy="917547"/>
          </a:xfrm>
          <a:prstGeom prst="rect">
            <a:avLst/>
          </a:prstGeom>
          <a:solidFill>
            <a:srgbClr val="72BF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336" tIns="35168" rIns="70336" bIns="35168" rtlCol="0" anchor="ctr"/>
          <a:lstStyle/>
          <a:p>
            <a:pPr algn="ctr" fontAlgn="t"/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Alarm monitoring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berbasis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peta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WebGIS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ini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memudahkan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untuk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mengetahui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lokasi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dropping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tankos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telah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melewati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batas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maksimum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aplikasinya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sz="1200" b="0" i="0" u="none" strike="noStrike" dirty="0" err="1">
                <a:solidFill>
                  <a:srgbClr val="000000"/>
                </a:solidFill>
                <a:latin typeface="+mn-lt"/>
              </a:rPr>
              <a:t>restan</a:t>
            </a:r>
            <a:r>
              <a:rPr lang="en-US" sz="1200" b="0" i="0" u="none" strike="noStrike" dirty="0">
                <a:solidFill>
                  <a:srgbClr val="000000"/>
                </a:solidFill>
                <a:latin typeface="+mn-lt"/>
              </a:rPr>
              <a:t>)</a:t>
            </a:r>
            <a:endParaRPr lang="id-ID" sz="1200" b="0" i="0" u="none" strike="noStrike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DC89B1-3F00-8F72-2A15-7F0370ED3A13}"/>
              </a:ext>
            </a:extLst>
          </p:cNvPr>
          <p:cNvSpPr/>
          <p:nvPr/>
        </p:nvSpPr>
        <p:spPr>
          <a:xfrm>
            <a:off x="7916673" y="1422534"/>
            <a:ext cx="3728732" cy="247490"/>
          </a:xfrm>
          <a:prstGeom prst="rect">
            <a:avLst/>
          </a:prstGeom>
          <a:solidFill>
            <a:srgbClr val="046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</a:t>
            </a:r>
            <a:endParaRPr kumimoji="0" lang="id-ID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90B2FC6-D1BC-F04A-049B-87CAB74A3929}"/>
              </a:ext>
            </a:extLst>
          </p:cNvPr>
          <p:cNvSpPr/>
          <p:nvPr/>
        </p:nvSpPr>
        <p:spPr>
          <a:xfrm>
            <a:off x="3988332" y="2030946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C73D838-C75D-3C65-95A4-A47D74F349B2}"/>
              </a:ext>
            </a:extLst>
          </p:cNvPr>
          <p:cNvSpPr/>
          <p:nvPr/>
        </p:nvSpPr>
        <p:spPr>
          <a:xfrm>
            <a:off x="7795323" y="2000220"/>
            <a:ext cx="237089" cy="263963"/>
          </a:xfrm>
          <a:prstGeom prst="rightArrow">
            <a:avLst/>
          </a:prstGeom>
          <a:solidFill>
            <a:srgbClr val="FFF2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2" name="AutoShape 75">
            <a:extLst>
              <a:ext uri="{FF2B5EF4-FFF2-40B4-BE49-F238E27FC236}">
                <a16:creationId xmlns:a16="http://schemas.microsoft.com/office/drawing/2014/main" id="{80F76439-4DDA-21DB-729C-C9F83ED74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900" y="1595198"/>
            <a:ext cx="1129352" cy="285752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12700" cap="sq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</p:spPr>
        <p:txBody>
          <a:bodyPr lIns="27432" tIns="27432" rIns="27432" bIns="2743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latin typeface="Arial" pitchFamily="34" charset="0"/>
                <a:cs typeface="Arial" pitchFamily="34" charset="0"/>
              </a:rPr>
              <a:t>Method &amp; Man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275313F8-188E-033D-21FF-24E0C8B30D93}"/>
              </a:ext>
            </a:extLst>
          </p:cNvPr>
          <p:cNvGraphicFramePr>
            <a:graphicFrameLocks noGrp="1"/>
          </p:cNvGraphicFramePr>
          <p:nvPr/>
        </p:nvGraphicFramePr>
        <p:xfrm>
          <a:off x="300337" y="2682914"/>
          <a:ext cx="4654218" cy="438396"/>
        </p:xfrm>
        <a:graphic>
          <a:graphicData uri="http://schemas.openxmlformats.org/drawingml/2006/table">
            <a:tbl>
              <a:tblPr/>
              <a:tblGrid>
                <a:gridCol w="1730398">
                  <a:extLst>
                    <a:ext uri="{9D8B030D-6E8A-4147-A177-3AD203B41FA5}">
                      <a16:colId xmlns:a16="http://schemas.microsoft.com/office/drawing/2014/main" val="2093089259"/>
                    </a:ext>
                  </a:extLst>
                </a:gridCol>
                <a:gridCol w="2923820">
                  <a:extLst>
                    <a:ext uri="{9D8B030D-6E8A-4147-A177-3AD203B41FA5}">
                      <a16:colId xmlns:a16="http://schemas.microsoft.com/office/drawing/2014/main" val="1403532991"/>
                    </a:ext>
                  </a:extLst>
                </a:gridCol>
              </a:tblGrid>
              <a:tr h="227601">
                <a:tc rowSpan="2">
                  <a:txBody>
                    <a:bodyPr/>
                    <a:lstStyle/>
                    <a:p>
                      <a:pPr marL="228600" indent="-228600" algn="ctr" fontAlgn="ctr">
                        <a:buFont typeface="+mj-lt"/>
                        <a:buAutoNum type="arabicPeriod" startAt="7"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Trial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Dampak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terhadap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target</a:t>
                      </a:r>
                    </a:p>
                  </a:txBody>
                  <a:tcPr marL="5041" marR="5041" marT="504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016574"/>
                  </a:ext>
                </a:extLst>
              </a:tr>
              <a:tr h="21079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200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Membuat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monitoring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+mn-lt"/>
                        </a:rPr>
                        <a:t>tankos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 : 100%</a:t>
                      </a:r>
                      <a:endParaRPr lang="id-ID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475584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E93D8A50-8FF7-99D7-407F-88FA6BEF6B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6115" y="3211731"/>
            <a:ext cx="2304539" cy="13820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555392-2EC1-49B6-358D-86A6A809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6116" y="4799787"/>
            <a:ext cx="2304540" cy="12728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17DC5DB-DDE8-24E2-FCD7-11E32CBC1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1624" y="3211731"/>
            <a:ext cx="2304539" cy="13820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825DA82-14D9-6FE6-3B7B-8DC4290E9B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1625" y="4827552"/>
            <a:ext cx="2304540" cy="12728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342C8-4528-4D6D-AA55-FD29DE6E84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30569" y="3221197"/>
            <a:ext cx="2304539" cy="13820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0087ED-1C9A-BD12-0199-6426D2854D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30570" y="4827552"/>
            <a:ext cx="2304540" cy="1272825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79F72EC-4F9C-B3F3-6A68-67ED87B9466E}"/>
              </a:ext>
            </a:extLst>
          </p:cNvPr>
          <p:cNvSpPr/>
          <p:nvPr/>
        </p:nvSpPr>
        <p:spPr>
          <a:xfrm>
            <a:off x="300337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6CAB046-675E-4F41-79FE-8B83A8C4A459}"/>
              </a:ext>
            </a:extLst>
          </p:cNvPr>
          <p:cNvSpPr/>
          <p:nvPr/>
        </p:nvSpPr>
        <p:spPr>
          <a:xfrm>
            <a:off x="2882694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2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E619929-FD1E-9624-679C-D6AD8C9AE776}"/>
              </a:ext>
            </a:extLst>
          </p:cNvPr>
          <p:cNvSpPr/>
          <p:nvPr/>
        </p:nvSpPr>
        <p:spPr>
          <a:xfrm>
            <a:off x="5430569" y="3221197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3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50F4C310-F89D-29EA-1ECC-D06C44F49E57}"/>
              </a:ext>
            </a:extLst>
          </p:cNvPr>
          <p:cNvSpPr/>
          <p:nvPr/>
        </p:nvSpPr>
        <p:spPr>
          <a:xfrm>
            <a:off x="5430569" y="4829776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4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4CF216A-CBB3-103F-A15F-7CD1863BA808}"/>
              </a:ext>
            </a:extLst>
          </p:cNvPr>
          <p:cNvSpPr/>
          <p:nvPr/>
        </p:nvSpPr>
        <p:spPr>
          <a:xfrm>
            <a:off x="2880434" y="4820445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5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D4068B1-4B85-5BE2-9854-18878798A4F4}"/>
              </a:ext>
            </a:extLst>
          </p:cNvPr>
          <p:cNvSpPr/>
          <p:nvPr/>
        </p:nvSpPr>
        <p:spPr>
          <a:xfrm>
            <a:off x="300336" y="4811114"/>
            <a:ext cx="399459" cy="28811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6</a:t>
            </a:r>
            <a:endParaRPr lang="en-ID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46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7A3D-1002-9B9E-C26D-DC39BD52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 Perusahaan PT Triputra Agro Persada</a:t>
            </a:r>
            <a:endParaRPr lang="en-US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38573FA-B885-D648-7025-4568A9EE5D9D}"/>
              </a:ext>
            </a:extLst>
          </p:cNvPr>
          <p:cNvGrpSpPr/>
          <p:nvPr/>
        </p:nvGrpSpPr>
        <p:grpSpPr>
          <a:xfrm>
            <a:off x="95397" y="1146446"/>
            <a:ext cx="12096603" cy="3564749"/>
            <a:chOff x="77885" y="910968"/>
            <a:chExt cx="12001207" cy="3650068"/>
          </a:xfrm>
        </p:grpSpPr>
        <p:pic>
          <p:nvPicPr>
            <p:cNvPr id="88" name="Picture 87" descr="A picture containing map, world&#10;&#10;Description automatically generated">
              <a:extLst>
                <a:ext uri="{FF2B5EF4-FFF2-40B4-BE49-F238E27FC236}">
                  <a16:creationId xmlns:a16="http://schemas.microsoft.com/office/drawing/2014/main" id="{75C044DA-BB90-FE0F-2F0F-2F963B03E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rgbClr val="5FD1C2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48"/>
            <a:stretch/>
          </p:blipFill>
          <p:spPr>
            <a:xfrm>
              <a:off x="77885" y="940033"/>
              <a:ext cx="12001207" cy="3621003"/>
            </a:xfrm>
            <a:prstGeom prst="rect">
              <a:avLst/>
            </a:prstGeom>
          </p:spPr>
        </p:pic>
        <p:pic>
          <p:nvPicPr>
            <p:cNvPr id="89" name="Picture 88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3225035D-B1B3-D1E9-3935-FDE013B04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962" y="2238765"/>
              <a:ext cx="592024" cy="537755"/>
            </a:xfrm>
            <a:prstGeom prst="rect">
              <a:avLst/>
            </a:prstGeom>
          </p:spPr>
        </p:pic>
        <p:pic>
          <p:nvPicPr>
            <p:cNvPr id="90" name="Picture 417" descr="icon-tree-palm.gif">
              <a:extLst>
                <a:ext uri="{FF2B5EF4-FFF2-40B4-BE49-F238E27FC236}">
                  <a16:creationId xmlns:a16="http://schemas.microsoft.com/office/drawing/2014/main" id="{58762F20-4673-FD6B-13FE-5595FF893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2320625" y="2325235"/>
              <a:ext cx="238099" cy="20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417" descr="icon-tree-palm.gif">
              <a:extLst>
                <a:ext uri="{FF2B5EF4-FFF2-40B4-BE49-F238E27FC236}">
                  <a16:creationId xmlns:a16="http://schemas.microsoft.com/office/drawing/2014/main" id="{E7E4CC15-CAF9-5D88-ADCB-7FE8D7490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2489109" y="2325235"/>
              <a:ext cx="238099" cy="20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417" descr="icon-tree-palm.gif">
              <a:extLst>
                <a:ext uri="{FF2B5EF4-FFF2-40B4-BE49-F238E27FC236}">
                  <a16:creationId xmlns:a16="http://schemas.microsoft.com/office/drawing/2014/main" id="{9EC23C40-EB0E-CD8C-0154-9F9833AF3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2549714" y="2476113"/>
              <a:ext cx="238099" cy="20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417" descr="icon-tree-palm.gif">
              <a:extLst>
                <a:ext uri="{FF2B5EF4-FFF2-40B4-BE49-F238E27FC236}">
                  <a16:creationId xmlns:a16="http://schemas.microsoft.com/office/drawing/2014/main" id="{0A85A48B-629B-F501-2379-3FBCB14EE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2642616" y="2376631"/>
              <a:ext cx="238099" cy="20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417" descr="icon-tree-palm.gif">
              <a:extLst>
                <a:ext uri="{FF2B5EF4-FFF2-40B4-BE49-F238E27FC236}">
                  <a16:creationId xmlns:a16="http://schemas.microsoft.com/office/drawing/2014/main" id="{EBD52937-4BB3-197C-F97C-C067A2CB6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2540021" y="2605615"/>
              <a:ext cx="238099" cy="20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417" descr="icon-tree-palm.gif">
              <a:extLst>
                <a:ext uri="{FF2B5EF4-FFF2-40B4-BE49-F238E27FC236}">
                  <a16:creationId xmlns:a16="http://schemas.microsoft.com/office/drawing/2014/main" id="{E28CC1F0-0B93-8B45-2F84-2B3CAE480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2327373" y="2656030"/>
              <a:ext cx="238099" cy="20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Picture 95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E1A1873E-2A2F-8155-D626-AFF2AD1FA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1509" y="2313743"/>
              <a:ext cx="317875" cy="288737"/>
            </a:xfrm>
            <a:prstGeom prst="rect">
              <a:avLst/>
            </a:prstGeom>
          </p:spPr>
        </p:pic>
        <p:pic>
          <p:nvPicPr>
            <p:cNvPr id="97" name="Picture 96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82C54E02-FE94-6706-B098-094C034F1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189" y="2477392"/>
              <a:ext cx="317875" cy="288737"/>
            </a:xfrm>
            <a:prstGeom prst="rect">
              <a:avLst/>
            </a:prstGeom>
          </p:spPr>
        </p:pic>
        <p:pic>
          <p:nvPicPr>
            <p:cNvPr id="98" name="Picture 97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9D6EEBEB-A4B9-1C14-7D6A-CC48F79F6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232" y="2185211"/>
              <a:ext cx="317875" cy="288737"/>
            </a:xfrm>
            <a:prstGeom prst="rect">
              <a:avLst/>
            </a:prstGeom>
          </p:spPr>
        </p:pic>
        <p:pic>
          <p:nvPicPr>
            <p:cNvPr id="99" name="Picture 98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9F0E2CCA-0940-D302-9A0E-93653FED8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2041" y="2326360"/>
              <a:ext cx="317875" cy="288737"/>
            </a:xfrm>
            <a:prstGeom prst="rect">
              <a:avLst/>
            </a:prstGeom>
          </p:spPr>
        </p:pic>
        <p:pic>
          <p:nvPicPr>
            <p:cNvPr id="100" name="Picture 417" descr="icon-tree-palm.gif">
              <a:extLst>
                <a:ext uri="{FF2B5EF4-FFF2-40B4-BE49-F238E27FC236}">
                  <a16:creationId xmlns:a16="http://schemas.microsoft.com/office/drawing/2014/main" id="{7A1743B8-1657-AD23-60B7-5C5B5A70D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4753728" y="2265028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417" descr="icon-tree-palm.gif">
              <a:extLst>
                <a:ext uri="{FF2B5EF4-FFF2-40B4-BE49-F238E27FC236}">
                  <a16:creationId xmlns:a16="http://schemas.microsoft.com/office/drawing/2014/main" id="{DE971522-B819-0725-CDB5-6919D878F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032675" y="2525465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417" descr="icon-tree-palm.gif">
              <a:extLst>
                <a:ext uri="{FF2B5EF4-FFF2-40B4-BE49-F238E27FC236}">
                  <a16:creationId xmlns:a16="http://schemas.microsoft.com/office/drawing/2014/main" id="{FE41127A-F521-FF2F-9E2D-EB8A8A97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4650366" y="2318134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417" descr="icon-tree-palm.gif">
              <a:extLst>
                <a:ext uri="{FF2B5EF4-FFF2-40B4-BE49-F238E27FC236}">
                  <a16:creationId xmlns:a16="http://schemas.microsoft.com/office/drawing/2014/main" id="{AA6FB882-D65D-0713-B7C9-AB7AD4272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065356" y="2589644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" name="Picture 417" descr="icon-tree-palm.gif">
              <a:extLst>
                <a:ext uri="{FF2B5EF4-FFF2-40B4-BE49-F238E27FC236}">
                  <a16:creationId xmlns:a16="http://schemas.microsoft.com/office/drawing/2014/main" id="{91E35F15-2829-532E-6AD8-82C737270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164696" y="2589644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417" descr="icon-tree-palm.gif">
              <a:extLst>
                <a:ext uri="{FF2B5EF4-FFF2-40B4-BE49-F238E27FC236}">
                  <a16:creationId xmlns:a16="http://schemas.microsoft.com/office/drawing/2014/main" id="{AD82456B-BE72-55D4-4B0D-669D972A0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149202" y="2374995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6" name="Picture 417" descr="icon-tree-palm.gif">
              <a:extLst>
                <a:ext uri="{FF2B5EF4-FFF2-40B4-BE49-F238E27FC236}">
                  <a16:creationId xmlns:a16="http://schemas.microsoft.com/office/drawing/2014/main" id="{D5382A9F-0EA7-200C-E4DC-7C2C49A8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069202" y="2277370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7" name="Picture 417" descr="icon-tree-palm.gif">
              <a:extLst>
                <a:ext uri="{FF2B5EF4-FFF2-40B4-BE49-F238E27FC236}">
                  <a16:creationId xmlns:a16="http://schemas.microsoft.com/office/drawing/2014/main" id="{7DD2B977-953F-A04D-2018-BE441E53C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4946275" y="2242401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417" descr="icon-tree-palm.gif">
              <a:extLst>
                <a:ext uri="{FF2B5EF4-FFF2-40B4-BE49-F238E27FC236}">
                  <a16:creationId xmlns:a16="http://schemas.microsoft.com/office/drawing/2014/main" id="{73A2A282-A15F-FD24-885D-CADB4241C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4710316" y="2567272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417" descr="icon-tree-palm.gif">
              <a:extLst>
                <a:ext uri="{FF2B5EF4-FFF2-40B4-BE49-F238E27FC236}">
                  <a16:creationId xmlns:a16="http://schemas.microsoft.com/office/drawing/2014/main" id="{F01BFA65-D027-77B3-5778-2E4641635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153718" y="2165555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417" descr="icon-tree-palm.gif">
              <a:extLst>
                <a:ext uri="{FF2B5EF4-FFF2-40B4-BE49-F238E27FC236}">
                  <a16:creationId xmlns:a16="http://schemas.microsoft.com/office/drawing/2014/main" id="{C86772C8-4A5B-D7F8-3642-C18A916A8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215742" y="2246169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" name="Picture 110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6D706A9F-DACA-459F-D91B-301E4D94F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809" y="1726080"/>
              <a:ext cx="243191" cy="220899"/>
            </a:xfrm>
            <a:prstGeom prst="rect">
              <a:avLst/>
            </a:prstGeom>
          </p:spPr>
        </p:pic>
        <p:pic>
          <p:nvPicPr>
            <p:cNvPr id="112" name="Picture 111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26B7F04A-E521-DD9B-16BD-7FEAE6F2E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4689" y="1973927"/>
              <a:ext cx="243191" cy="220899"/>
            </a:xfrm>
            <a:prstGeom prst="rect">
              <a:avLst/>
            </a:prstGeom>
          </p:spPr>
        </p:pic>
        <p:pic>
          <p:nvPicPr>
            <p:cNvPr id="113" name="Picture 112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3CBAF228-4125-114F-E127-5C62E90E0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808" y="2173282"/>
              <a:ext cx="243191" cy="220899"/>
            </a:xfrm>
            <a:prstGeom prst="rect">
              <a:avLst/>
            </a:prstGeom>
          </p:spPr>
        </p:pic>
        <p:pic>
          <p:nvPicPr>
            <p:cNvPr id="114" name="Picture 113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8FD2A77A-40BA-46CA-74D8-1D73FBF05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914" y="2135247"/>
              <a:ext cx="243191" cy="220899"/>
            </a:xfrm>
            <a:prstGeom prst="rect">
              <a:avLst/>
            </a:prstGeom>
          </p:spPr>
        </p:pic>
        <p:pic>
          <p:nvPicPr>
            <p:cNvPr id="115" name="Picture 114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5B110F0A-A8EF-3293-EC11-806CA767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2632" y="1938259"/>
              <a:ext cx="243191" cy="220899"/>
            </a:xfrm>
            <a:prstGeom prst="rect">
              <a:avLst/>
            </a:prstGeom>
          </p:spPr>
        </p:pic>
        <p:pic>
          <p:nvPicPr>
            <p:cNvPr id="116" name="Picture 115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22F3EF8F-95F3-07C1-5DD6-B97141EC1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509" y="1777365"/>
              <a:ext cx="243191" cy="220899"/>
            </a:xfrm>
            <a:prstGeom prst="rect">
              <a:avLst/>
            </a:prstGeom>
          </p:spPr>
        </p:pic>
        <p:pic>
          <p:nvPicPr>
            <p:cNvPr id="117" name="Picture 116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C3B8CDF9-1E70-CBCD-2FEE-AA97F60DF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842" y="1589097"/>
              <a:ext cx="243191" cy="220899"/>
            </a:xfrm>
            <a:prstGeom prst="rect">
              <a:avLst/>
            </a:prstGeom>
          </p:spPr>
        </p:pic>
        <p:pic>
          <p:nvPicPr>
            <p:cNvPr id="118" name="Picture 117" descr="A picture containing building, design&#10;&#10;Description automatically generated">
              <a:extLst>
                <a:ext uri="{FF2B5EF4-FFF2-40B4-BE49-F238E27FC236}">
                  <a16:creationId xmlns:a16="http://schemas.microsoft.com/office/drawing/2014/main" id="{9971EC51-3A4E-737E-32E2-793F37B80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7246" y="1971162"/>
              <a:ext cx="243191" cy="220899"/>
            </a:xfrm>
            <a:prstGeom prst="rect">
              <a:avLst/>
            </a:prstGeom>
          </p:spPr>
        </p:pic>
        <p:pic>
          <p:nvPicPr>
            <p:cNvPr id="119" name="Picture 417" descr="icon-tree-palm.gif">
              <a:extLst>
                <a:ext uri="{FF2B5EF4-FFF2-40B4-BE49-F238E27FC236}">
                  <a16:creationId xmlns:a16="http://schemas.microsoft.com/office/drawing/2014/main" id="{F7AC3958-9A5E-CE8E-8302-B8DA0681A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6078198" y="1917993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0" name="Picture 417" descr="icon-tree-palm.gif">
              <a:extLst>
                <a:ext uri="{FF2B5EF4-FFF2-40B4-BE49-F238E27FC236}">
                  <a16:creationId xmlns:a16="http://schemas.microsoft.com/office/drawing/2014/main" id="{91840BD4-5707-B1CF-3F0F-1E363117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801836" y="1914029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1" name="Picture 417" descr="icon-tree-palm.gif">
              <a:extLst>
                <a:ext uri="{FF2B5EF4-FFF2-40B4-BE49-F238E27FC236}">
                  <a16:creationId xmlns:a16="http://schemas.microsoft.com/office/drawing/2014/main" id="{A51F0EE4-5C38-12DB-37E0-8C1EF9D8A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751326" y="2135739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" name="Picture 417" descr="icon-tree-palm.gif">
              <a:extLst>
                <a:ext uri="{FF2B5EF4-FFF2-40B4-BE49-F238E27FC236}">
                  <a16:creationId xmlns:a16="http://schemas.microsoft.com/office/drawing/2014/main" id="{219F086A-9E9A-E5BF-1B0B-FB93A6407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961821" y="2134088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" name="Picture 417" descr="icon-tree-palm.gif">
              <a:extLst>
                <a:ext uri="{FF2B5EF4-FFF2-40B4-BE49-F238E27FC236}">
                  <a16:creationId xmlns:a16="http://schemas.microsoft.com/office/drawing/2014/main" id="{B1D83A1F-75AA-2B14-77F1-319CAA0D5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6144875" y="2064370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" name="Picture 417" descr="icon-tree-palm.gif">
              <a:extLst>
                <a:ext uri="{FF2B5EF4-FFF2-40B4-BE49-F238E27FC236}">
                  <a16:creationId xmlns:a16="http://schemas.microsoft.com/office/drawing/2014/main" id="{BF3F833A-59CD-F001-EC3F-8E74E8F50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6239713" y="2114623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5" name="Picture 417" descr="icon-tree-palm.gif">
              <a:extLst>
                <a:ext uri="{FF2B5EF4-FFF2-40B4-BE49-F238E27FC236}">
                  <a16:creationId xmlns:a16="http://schemas.microsoft.com/office/drawing/2014/main" id="{40774807-6E2C-F1B0-4402-6BD5CEA26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6240390" y="1752236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6" name="Picture 417" descr="icon-tree-palm.gif">
              <a:extLst>
                <a:ext uri="{FF2B5EF4-FFF2-40B4-BE49-F238E27FC236}">
                  <a16:creationId xmlns:a16="http://schemas.microsoft.com/office/drawing/2014/main" id="{6F009DB8-6A3B-D302-7400-2FE5FC757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6095817" y="1735743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417" descr="icon-tree-palm.gif">
              <a:extLst>
                <a:ext uri="{FF2B5EF4-FFF2-40B4-BE49-F238E27FC236}">
                  <a16:creationId xmlns:a16="http://schemas.microsoft.com/office/drawing/2014/main" id="{39EF51D0-62DE-3142-8145-C7710B8DC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925130" y="1685294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417" descr="icon-tree-palm.gif">
              <a:extLst>
                <a:ext uri="{FF2B5EF4-FFF2-40B4-BE49-F238E27FC236}">
                  <a16:creationId xmlns:a16="http://schemas.microsoft.com/office/drawing/2014/main" id="{E41B3486-DF67-8155-F6D9-777479765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952913" y="1923692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9" name="Picture 417" descr="icon-tree-palm.gif">
              <a:extLst>
                <a:ext uri="{FF2B5EF4-FFF2-40B4-BE49-F238E27FC236}">
                  <a16:creationId xmlns:a16="http://schemas.microsoft.com/office/drawing/2014/main" id="{083123D9-67E1-5DB0-CD7C-24B94C716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6316378" y="1918712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0" name="Picture 417" descr="icon-tree-palm.gif">
              <a:extLst>
                <a:ext uri="{FF2B5EF4-FFF2-40B4-BE49-F238E27FC236}">
                  <a16:creationId xmlns:a16="http://schemas.microsoft.com/office/drawing/2014/main" id="{181642B0-FD4C-5355-AC0C-D51C68A69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77" r="8093"/>
            <a:stretch>
              <a:fillRect/>
            </a:stretch>
          </p:blipFill>
          <p:spPr bwMode="auto">
            <a:xfrm>
              <a:off x="5624526" y="2091917"/>
              <a:ext cx="176431" cy="148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85C4F20-B9A3-808D-BB11-A0CCC7692BCB}"/>
                </a:ext>
              </a:extLst>
            </p:cNvPr>
            <p:cNvSpPr/>
            <p:nvPr/>
          </p:nvSpPr>
          <p:spPr>
            <a:xfrm>
              <a:off x="5595292" y="1555704"/>
              <a:ext cx="884859" cy="884859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cxnSp>
          <p:nvCxnSpPr>
            <p:cNvPr id="132" name="Straight Connector 39">
              <a:extLst>
                <a:ext uri="{FF2B5EF4-FFF2-40B4-BE49-F238E27FC236}">
                  <a16:creationId xmlns:a16="http://schemas.microsoft.com/office/drawing/2014/main" id="{8D8C9644-F170-C78D-7F61-75142683EF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58289" y="1207907"/>
              <a:ext cx="2" cy="1001426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C336D3A-2121-7230-C4FF-33B6489C405C}"/>
                </a:ext>
              </a:extLst>
            </p:cNvPr>
            <p:cNvSpPr txBox="1"/>
            <p:nvPr/>
          </p:nvSpPr>
          <p:spPr>
            <a:xfrm>
              <a:off x="2145889" y="927638"/>
              <a:ext cx="686439" cy="307773"/>
            </a:xfrm>
            <a:prstGeom prst="rect">
              <a:avLst/>
            </a:prstGeom>
            <a:noFill/>
          </p:spPr>
          <p:txBody>
            <a:bodyPr wrap="square" lIns="121917" tIns="60958" rIns="121917" bIns="60958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JAMBI</a:t>
              </a:r>
            </a:p>
          </p:txBody>
        </p:sp>
        <p:cxnSp>
          <p:nvCxnSpPr>
            <p:cNvPr id="134" name="Straight Connector 41">
              <a:extLst>
                <a:ext uri="{FF2B5EF4-FFF2-40B4-BE49-F238E27FC236}">
                  <a16:creationId xmlns:a16="http://schemas.microsoft.com/office/drawing/2014/main" id="{2A0867A5-381D-6BE6-5DE8-BAB8573C758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031576" y="1541687"/>
              <a:ext cx="0" cy="517492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1F46F9E-2610-940E-6F5E-45716D9CFEF1}"/>
                </a:ext>
              </a:extLst>
            </p:cNvPr>
            <p:cNvSpPr txBox="1"/>
            <p:nvPr/>
          </p:nvSpPr>
          <p:spPr>
            <a:xfrm>
              <a:off x="4451377" y="1035783"/>
              <a:ext cx="1152155" cy="492438"/>
            </a:xfrm>
            <a:prstGeom prst="rect">
              <a:avLst/>
            </a:prstGeom>
            <a:noFill/>
          </p:spPr>
          <p:txBody>
            <a:bodyPr wrap="square" lIns="121917" tIns="60958" rIns="121917" bIns="60958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KALIMANTAN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TENGAH</a:t>
              </a:r>
            </a:p>
          </p:txBody>
        </p:sp>
        <p:cxnSp>
          <p:nvCxnSpPr>
            <p:cNvPr id="136" name="Straight Connector 41">
              <a:extLst>
                <a:ext uri="{FF2B5EF4-FFF2-40B4-BE49-F238E27FC236}">
                  <a16:creationId xmlns:a16="http://schemas.microsoft.com/office/drawing/2014/main" id="{B2F040BA-0694-07B9-9729-EB19D63D9FD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494484" y="1117664"/>
              <a:ext cx="0" cy="931044"/>
            </a:xfrm>
            <a:prstGeom prst="line">
              <a:avLst/>
            </a:prstGeom>
            <a:noFill/>
            <a:ln w="19050" algn="ctr">
              <a:solidFill>
                <a:schemeClr val="tx1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3785FCB-C83C-6C54-D3CF-5E546D44DFE5}"/>
                </a:ext>
              </a:extLst>
            </p:cNvPr>
            <p:cNvSpPr/>
            <p:nvPr/>
          </p:nvSpPr>
          <p:spPr>
            <a:xfrm>
              <a:off x="5602458" y="1562364"/>
              <a:ext cx="884859" cy="88485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67F86E57-1E44-0E24-A854-C14BBBB5068F}"/>
                </a:ext>
              </a:extLst>
            </p:cNvPr>
            <p:cNvSpPr/>
            <p:nvPr/>
          </p:nvSpPr>
          <p:spPr>
            <a:xfrm>
              <a:off x="4639845" y="2095004"/>
              <a:ext cx="776113" cy="7761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834BE83-2433-BC56-C58A-D0048F51AA96}"/>
                </a:ext>
              </a:extLst>
            </p:cNvPr>
            <p:cNvSpPr/>
            <p:nvPr/>
          </p:nvSpPr>
          <p:spPr>
            <a:xfrm>
              <a:off x="2066479" y="2207307"/>
              <a:ext cx="776113" cy="77611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FFE36A-4D1E-4EA3-2907-312D3DB455CC}"/>
                </a:ext>
              </a:extLst>
            </p:cNvPr>
            <p:cNvSpPr txBox="1"/>
            <p:nvPr/>
          </p:nvSpPr>
          <p:spPr>
            <a:xfrm>
              <a:off x="6455823" y="910968"/>
              <a:ext cx="1152155" cy="504224"/>
            </a:xfrm>
            <a:prstGeom prst="rect">
              <a:avLst/>
            </a:prstGeom>
            <a:noFill/>
          </p:spPr>
          <p:txBody>
            <a:bodyPr wrap="square" lIns="121917" tIns="60958" rIns="121917" bIns="60958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KALIMANTAN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</a:rPr>
                <a:t>TIMUR</a:t>
              </a:r>
              <a:endParaRPr lang="en-US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endParaRPr>
            </a:p>
          </p:txBody>
        </p:sp>
      </p:grp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C190B91-6513-6578-5B9D-8DDB96507AC8}"/>
              </a:ext>
            </a:extLst>
          </p:cNvPr>
          <p:cNvSpPr/>
          <p:nvPr/>
        </p:nvSpPr>
        <p:spPr>
          <a:xfrm>
            <a:off x="3365799" y="5126413"/>
            <a:ext cx="2859802" cy="976077"/>
          </a:xfrm>
          <a:custGeom>
            <a:avLst/>
            <a:gdLst>
              <a:gd name="connsiteX0" fmla="*/ 76242 w 1276689"/>
              <a:gd name="connsiteY0" fmla="*/ 0 h 953021"/>
              <a:gd name="connsiteX1" fmla="*/ 1200447 w 1276689"/>
              <a:gd name="connsiteY1" fmla="*/ 0 h 953021"/>
              <a:gd name="connsiteX2" fmla="*/ 1276689 w 1276689"/>
              <a:gd name="connsiteY2" fmla="*/ 76242 h 953021"/>
              <a:gd name="connsiteX3" fmla="*/ 1276689 w 1276689"/>
              <a:gd name="connsiteY3" fmla="*/ 953021 h 953021"/>
              <a:gd name="connsiteX4" fmla="*/ 1276689 w 1276689"/>
              <a:gd name="connsiteY4" fmla="*/ 953021 h 953021"/>
              <a:gd name="connsiteX5" fmla="*/ 0 w 1276689"/>
              <a:gd name="connsiteY5" fmla="*/ 953021 h 953021"/>
              <a:gd name="connsiteX6" fmla="*/ 0 w 1276689"/>
              <a:gd name="connsiteY6" fmla="*/ 953021 h 953021"/>
              <a:gd name="connsiteX7" fmla="*/ 0 w 1276689"/>
              <a:gd name="connsiteY7" fmla="*/ 76242 h 953021"/>
              <a:gd name="connsiteX8" fmla="*/ 76242 w 1276689"/>
              <a:gd name="connsiteY8" fmla="*/ 0 h 95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6689" h="953021">
                <a:moveTo>
                  <a:pt x="76242" y="0"/>
                </a:moveTo>
                <a:lnTo>
                  <a:pt x="1200447" y="0"/>
                </a:lnTo>
                <a:cubicBezTo>
                  <a:pt x="1242554" y="0"/>
                  <a:pt x="1276689" y="34135"/>
                  <a:pt x="1276689" y="76242"/>
                </a:cubicBezTo>
                <a:lnTo>
                  <a:pt x="1276689" y="953021"/>
                </a:lnTo>
                <a:lnTo>
                  <a:pt x="1276689" y="953021"/>
                </a:lnTo>
                <a:lnTo>
                  <a:pt x="0" y="953021"/>
                </a:lnTo>
                <a:lnTo>
                  <a:pt x="0" y="953021"/>
                </a:lnTo>
                <a:lnTo>
                  <a:pt x="0" y="76242"/>
                </a:lnTo>
                <a:cubicBezTo>
                  <a:pt x="0" y="34135"/>
                  <a:pt x="34135" y="0"/>
                  <a:pt x="76242" y="0"/>
                </a:cubicBezTo>
                <a:close/>
              </a:path>
            </a:pathLst>
          </a:custGeom>
          <a:ln>
            <a:solidFill>
              <a:srgbClr val="F4B183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190" tIns="90910" rIns="45190" bIns="22860" numCol="1" spcCol="1270" anchor="ctr" anchorCtr="0">
            <a:noAutofit/>
          </a:bodyPr>
          <a:lstStyle/>
          <a:p>
            <a:pPr marL="0" lvl="1" algn="ctr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kern="1200" dirty="0"/>
              <a:t>2 Estates </a:t>
            </a:r>
            <a:endParaRPr lang="en-ID" sz="2000" kern="1200" dirty="0"/>
          </a:p>
          <a:p>
            <a:pPr marL="0" lvl="1" algn="ctr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kern="1200" dirty="0"/>
              <a:t>1 CPO Mills</a:t>
            </a:r>
            <a:endParaRPr lang="en-ID" sz="2000" kern="1200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F6CE0E41-9E7C-A849-B7F7-2C9809E6A28D}"/>
              </a:ext>
            </a:extLst>
          </p:cNvPr>
          <p:cNvSpPr/>
          <p:nvPr/>
        </p:nvSpPr>
        <p:spPr>
          <a:xfrm>
            <a:off x="3365799" y="6092577"/>
            <a:ext cx="2859802" cy="419713"/>
          </a:xfrm>
          <a:custGeom>
            <a:avLst/>
            <a:gdLst>
              <a:gd name="connsiteX0" fmla="*/ 0 w 1276689"/>
              <a:gd name="connsiteY0" fmla="*/ 0 h 409799"/>
              <a:gd name="connsiteX1" fmla="*/ 1276689 w 1276689"/>
              <a:gd name="connsiteY1" fmla="*/ 0 h 409799"/>
              <a:gd name="connsiteX2" fmla="*/ 1276689 w 1276689"/>
              <a:gd name="connsiteY2" fmla="*/ 409799 h 409799"/>
              <a:gd name="connsiteX3" fmla="*/ 0 w 1276689"/>
              <a:gd name="connsiteY3" fmla="*/ 409799 h 409799"/>
              <a:gd name="connsiteX4" fmla="*/ 0 w 1276689"/>
              <a:gd name="connsiteY4" fmla="*/ 0 h 40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689" h="409799">
                <a:moveTo>
                  <a:pt x="0" y="0"/>
                </a:moveTo>
                <a:lnTo>
                  <a:pt x="1276689" y="0"/>
                </a:lnTo>
                <a:lnTo>
                  <a:pt x="1276689" y="409799"/>
                </a:lnTo>
                <a:lnTo>
                  <a:pt x="0" y="409799"/>
                </a:lnTo>
                <a:lnTo>
                  <a:pt x="0" y="0"/>
                </a:lnTo>
                <a:close/>
              </a:path>
            </a:pathLst>
          </a:custGeom>
          <a:solidFill>
            <a:srgbClr val="006666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0" rIns="395392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/>
              <a:t>     Jambi</a:t>
            </a:r>
            <a:endParaRPr lang="en-ID" sz="2000" b="1" kern="1200" dirty="0"/>
          </a:p>
        </p:txBody>
      </p:sp>
      <p:pic>
        <p:nvPicPr>
          <p:cNvPr id="142" name="Picture 141" descr="A picture containing building, design&#10;&#10;Description automatically generated">
            <a:extLst>
              <a:ext uri="{FF2B5EF4-FFF2-40B4-BE49-F238E27FC236}">
                <a16:creationId xmlns:a16="http://schemas.microsoft.com/office/drawing/2014/main" id="{899F1ADE-8A6D-39F1-23B9-4FAC29F3D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428" y="4332628"/>
            <a:ext cx="1229093" cy="1116426"/>
          </a:xfrm>
          <a:prstGeom prst="rect">
            <a:avLst/>
          </a:prstGeom>
        </p:spPr>
      </p:pic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871994C-B8BC-DB5B-DE51-8023AF786067}"/>
              </a:ext>
            </a:extLst>
          </p:cNvPr>
          <p:cNvSpPr/>
          <p:nvPr/>
        </p:nvSpPr>
        <p:spPr>
          <a:xfrm>
            <a:off x="185806" y="4618876"/>
            <a:ext cx="2212677" cy="1483613"/>
          </a:xfrm>
          <a:custGeom>
            <a:avLst/>
            <a:gdLst>
              <a:gd name="connsiteX0" fmla="*/ 76242 w 1276689"/>
              <a:gd name="connsiteY0" fmla="*/ 0 h 953021"/>
              <a:gd name="connsiteX1" fmla="*/ 1200447 w 1276689"/>
              <a:gd name="connsiteY1" fmla="*/ 0 h 953021"/>
              <a:gd name="connsiteX2" fmla="*/ 1276689 w 1276689"/>
              <a:gd name="connsiteY2" fmla="*/ 76242 h 953021"/>
              <a:gd name="connsiteX3" fmla="*/ 1276689 w 1276689"/>
              <a:gd name="connsiteY3" fmla="*/ 953021 h 953021"/>
              <a:gd name="connsiteX4" fmla="*/ 1276689 w 1276689"/>
              <a:gd name="connsiteY4" fmla="*/ 953021 h 953021"/>
              <a:gd name="connsiteX5" fmla="*/ 0 w 1276689"/>
              <a:gd name="connsiteY5" fmla="*/ 953021 h 953021"/>
              <a:gd name="connsiteX6" fmla="*/ 0 w 1276689"/>
              <a:gd name="connsiteY6" fmla="*/ 953021 h 953021"/>
              <a:gd name="connsiteX7" fmla="*/ 0 w 1276689"/>
              <a:gd name="connsiteY7" fmla="*/ 76242 h 953021"/>
              <a:gd name="connsiteX8" fmla="*/ 76242 w 1276689"/>
              <a:gd name="connsiteY8" fmla="*/ 0 h 95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6689" h="953021">
                <a:moveTo>
                  <a:pt x="76242" y="0"/>
                </a:moveTo>
                <a:lnTo>
                  <a:pt x="1200447" y="0"/>
                </a:lnTo>
                <a:cubicBezTo>
                  <a:pt x="1242554" y="0"/>
                  <a:pt x="1276689" y="34135"/>
                  <a:pt x="1276689" y="76242"/>
                </a:cubicBezTo>
                <a:lnTo>
                  <a:pt x="1276689" y="953021"/>
                </a:lnTo>
                <a:lnTo>
                  <a:pt x="1276689" y="953021"/>
                </a:lnTo>
                <a:lnTo>
                  <a:pt x="0" y="953021"/>
                </a:lnTo>
                <a:lnTo>
                  <a:pt x="0" y="953021"/>
                </a:lnTo>
                <a:lnTo>
                  <a:pt x="0" y="76242"/>
                </a:lnTo>
                <a:cubicBezTo>
                  <a:pt x="0" y="34135"/>
                  <a:pt x="34135" y="0"/>
                  <a:pt x="76242" y="0"/>
                </a:cubicBezTo>
                <a:close/>
              </a:path>
            </a:pathLst>
          </a:custGeom>
          <a:ln>
            <a:solidFill>
              <a:srgbClr val="F4B183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190" tIns="90910" rIns="45190" bIns="22860" numCol="1" spcCol="1270" anchor="ctr" anchorCtr="0">
            <a:noAutofit/>
          </a:bodyPr>
          <a:lstStyle/>
          <a:p>
            <a:pPr marL="80431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rgbClr val="000000"/>
              </a:solidFill>
              <a:latin typeface="Calibri"/>
              <a:cs typeface="+mn-cs"/>
            </a:endParaRPr>
          </a:p>
          <a:p>
            <a:pPr marL="8043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Calibri"/>
              </a:rPr>
              <a:t>Head Office</a:t>
            </a:r>
          </a:p>
          <a:p>
            <a:pPr marL="8043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alibri"/>
                <a:cs typeface="+mn-cs"/>
              </a:rPr>
              <a:t>The East Building 23</a:t>
            </a:r>
            <a:r>
              <a:rPr lang="en-US" sz="1400" baseline="30000" dirty="0">
                <a:solidFill>
                  <a:srgbClr val="000000"/>
                </a:solidFill>
                <a:latin typeface="Calibri"/>
                <a:cs typeface="+mn-cs"/>
              </a:rPr>
              <a:t>th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+mn-cs"/>
              </a:rPr>
              <a:t> Floor</a:t>
            </a:r>
          </a:p>
          <a:p>
            <a:pPr marL="8043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Calibri"/>
                <a:cs typeface="+mn-cs"/>
              </a:rPr>
              <a:t>Jalan </a:t>
            </a:r>
            <a:r>
              <a:rPr lang="en-US" sz="1400" dirty="0" err="1">
                <a:solidFill>
                  <a:srgbClr val="000000"/>
                </a:solidFill>
                <a:latin typeface="Calibri"/>
                <a:cs typeface="+mn-cs"/>
              </a:rPr>
              <a:t>Lingkar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+mn-cs"/>
              </a:rPr>
              <a:t> Mega </a:t>
            </a:r>
            <a:r>
              <a:rPr lang="en-US" sz="1400" dirty="0" err="1">
                <a:solidFill>
                  <a:srgbClr val="000000"/>
                </a:solidFill>
                <a:latin typeface="Calibri"/>
                <a:cs typeface="+mn-cs"/>
              </a:rPr>
              <a:t>Kuningan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+mn-cs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libri"/>
                <a:cs typeface="+mn-cs"/>
              </a:rPr>
              <a:t>Kav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+mn-cs"/>
              </a:rPr>
              <a:t> E.3.2 No. 1, Jakarta Selatan 12950.</a:t>
            </a:r>
          </a:p>
          <a:p>
            <a:pPr marL="0" lvl="1" algn="l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en-ID" sz="1400" kern="1200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54DDAEB5-4784-3B94-F27E-A1F3BA41B015}"/>
              </a:ext>
            </a:extLst>
          </p:cNvPr>
          <p:cNvSpPr/>
          <p:nvPr/>
        </p:nvSpPr>
        <p:spPr>
          <a:xfrm>
            <a:off x="185806" y="6113324"/>
            <a:ext cx="2212678" cy="398965"/>
          </a:xfrm>
          <a:custGeom>
            <a:avLst/>
            <a:gdLst>
              <a:gd name="connsiteX0" fmla="*/ 0 w 1276689"/>
              <a:gd name="connsiteY0" fmla="*/ 0 h 409799"/>
              <a:gd name="connsiteX1" fmla="*/ 1276689 w 1276689"/>
              <a:gd name="connsiteY1" fmla="*/ 0 h 409799"/>
              <a:gd name="connsiteX2" fmla="*/ 1276689 w 1276689"/>
              <a:gd name="connsiteY2" fmla="*/ 409799 h 409799"/>
              <a:gd name="connsiteX3" fmla="*/ 0 w 1276689"/>
              <a:gd name="connsiteY3" fmla="*/ 409799 h 409799"/>
              <a:gd name="connsiteX4" fmla="*/ 0 w 1276689"/>
              <a:gd name="connsiteY4" fmla="*/ 0 h 40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689" h="409799">
                <a:moveTo>
                  <a:pt x="0" y="0"/>
                </a:moveTo>
                <a:lnTo>
                  <a:pt x="1276689" y="0"/>
                </a:lnTo>
                <a:lnTo>
                  <a:pt x="1276689" y="409799"/>
                </a:lnTo>
                <a:lnTo>
                  <a:pt x="0" y="409799"/>
                </a:lnTo>
                <a:lnTo>
                  <a:pt x="0" y="0"/>
                </a:lnTo>
                <a:close/>
              </a:path>
            </a:pathLst>
          </a:custGeom>
          <a:solidFill>
            <a:srgbClr val="006666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0" rIns="395392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b="1" dirty="0"/>
              <a:t>     Jakarta</a:t>
            </a:r>
            <a:endParaRPr lang="en-ID" sz="2000" b="1" kern="1200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5FF5F460-3D02-EC67-205F-B084D783F045}"/>
              </a:ext>
            </a:extLst>
          </p:cNvPr>
          <p:cNvSpPr/>
          <p:nvPr/>
        </p:nvSpPr>
        <p:spPr>
          <a:xfrm>
            <a:off x="6312199" y="5126413"/>
            <a:ext cx="2859802" cy="976077"/>
          </a:xfrm>
          <a:custGeom>
            <a:avLst/>
            <a:gdLst>
              <a:gd name="connsiteX0" fmla="*/ 76242 w 1276689"/>
              <a:gd name="connsiteY0" fmla="*/ 0 h 953021"/>
              <a:gd name="connsiteX1" fmla="*/ 1200447 w 1276689"/>
              <a:gd name="connsiteY1" fmla="*/ 0 h 953021"/>
              <a:gd name="connsiteX2" fmla="*/ 1276689 w 1276689"/>
              <a:gd name="connsiteY2" fmla="*/ 76242 h 953021"/>
              <a:gd name="connsiteX3" fmla="*/ 1276689 w 1276689"/>
              <a:gd name="connsiteY3" fmla="*/ 953021 h 953021"/>
              <a:gd name="connsiteX4" fmla="*/ 1276689 w 1276689"/>
              <a:gd name="connsiteY4" fmla="*/ 953021 h 953021"/>
              <a:gd name="connsiteX5" fmla="*/ 0 w 1276689"/>
              <a:gd name="connsiteY5" fmla="*/ 953021 h 953021"/>
              <a:gd name="connsiteX6" fmla="*/ 0 w 1276689"/>
              <a:gd name="connsiteY6" fmla="*/ 953021 h 953021"/>
              <a:gd name="connsiteX7" fmla="*/ 0 w 1276689"/>
              <a:gd name="connsiteY7" fmla="*/ 76242 h 953021"/>
              <a:gd name="connsiteX8" fmla="*/ 76242 w 1276689"/>
              <a:gd name="connsiteY8" fmla="*/ 0 h 95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6689" h="953021">
                <a:moveTo>
                  <a:pt x="76242" y="0"/>
                </a:moveTo>
                <a:lnTo>
                  <a:pt x="1200447" y="0"/>
                </a:lnTo>
                <a:cubicBezTo>
                  <a:pt x="1242554" y="0"/>
                  <a:pt x="1276689" y="34135"/>
                  <a:pt x="1276689" y="76242"/>
                </a:cubicBezTo>
                <a:lnTo>
                  <a:pt x="1276689" y="953021"/>
                </a:lnTo>
                <a:lnTo>
                  <a:pt x="1276689" y="953021"/>
                </a:lnTo>
                <a:lnTo>
                  <a:pt x="0" y="953021"/>
                </a:lnTo>
                <a:lnTo>
                  <a:pt x="0" y="953021"/>
                </a:lnTo>
                <a:lnTo>
                  <a:pt x="0" y="76242"/>
                </a:lnTo>
                <a:cubicBezTo>
                  <a:pt x="0" y="34135"/>
                  <a:pt x="34135" y="0"/>
                  <a:pt x="76242" y="0"/>
                </a:cubicBezTo>
                <a:close/>
              </a:path>
            </a:pathLst>
          </a:custGeom>
          <a:ln>
            <a:solidFill>
              <a:srgbClr val="F4B183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190" tIns="90910" rIns="45190" bIns="22860" numCol="1" spcCol="1270" anchor="ctr" anchorCtr="0">
            <a:noAutofit/>
          </a:bodyPr>
          <a:lstStyle/>
          <a:p>
            <a:pPr marL="0" lvl="1" algn="ctr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5</a:t>
            </a:r>
            <a:r>
              <a:rPr lang="en-US" sz="2000" kern="1200" dirty="0"/>
              <a:t> Estates </a:t>
            </a:r>
            <a:endParaRPr lang="en-ID" sz="2000" kern="1200" dirty="0"/>
          </a:p>
          <a:p>
            <a:pPr marL="0" lvl="1" algn="ctr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4</a:t>
            </a:r>
            <a:r>
              <a:rPr lang="en-US" sz="2000" kern="1200" dirty="0"/>
              <a:t> CPO Mills</a:t>
            </a:r>
            <a:endParaRPr lang="en-ID" sz="2000" kern="1200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1B06F01-0C11-DC7A-4BE7-BAB4B3F221BF}"/>
              </a:ext>
            </a:extLst>
          </p:cNvPr>
          <p:cNvSpPr/>
          <p:nvPr/>
        </p:nvSpPr>
        <p:spPr>
          <a:xfrm>
            <a:off x="6312199" y="6092577"/>
            <a:ext cx="2859802" cy="419713"/>
          </a:xfrm>
          <a:custGeom>
            <a:avLst/>
            <a:gdLst>
              <a:gd name="connsiteX0" fmla="*/ 0 w 1276689"/>
              <a:gd name="connsiteY0" fmla="*/ 0 h 409799"/>
              <a:gd name="connsiteX1" fmla="*/ 1276689 w 1276689"/>
              <a:gd name="connsiteY1" fmla="*/ 0 h 409799"/>
              <a:gd name="connsiteX2" fmla="*/ 1276689 w 1276689"/>
              <a:gd name="connsiteY2" fmla="*/ 409799 h 409799"/>
              <a:gd name="connsiteX3" fmla="*/ 0 w 1276689"/>
              <a:gd name="connsiteY3" fmla="*/ 409799 h 409799"/>
              <a:gd name="connsiteX4" fmla="*/ 0 w 1276689"/>
              <a:gd name="connsiteY4" fmla="*/ 0 h 40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689" h="409799">
                <a:moveTo>
                  <a:pt x="0" y="0"/>
                </a:moveTo>
                <a:lnTo>
                  <a:pt x="1276689" y="0"/>
                </a:lnTo>
                <a:lnTo>
                  <a:pt x="1276689" y="409799"/>
                </a:lnTo>
                <a:lnTo>
                  <a:pt x="0" y="409799"/>
                </a:lnTo>
                <a:lnTo>
                  <a:pt x="0" y="0"/>
                </a:lnTo>
                <a:close/>
              </a:path>
            </a:pathLst>
          </a:custGeom>
          <a:solidFill>
            <a:srgbClr val="006666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0" rIns="395392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/>
              <a:t>      Kalimantan Tengah</a:t>
            </a:r>
            <a:endParaRPr lang="en-ID" sz="2000" b="1" kern="1200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D35F89C-931B-BEDA-72EB-EEEB6F480CBF}"/>
              </a:ext>
            </a:extLst>
          </p:cNvPr>
          <p:cNvSpPr/>
          <p:nvPr/>
        </p:nvSpPr>
        <p:spPr>
          <a:xfrm>
            <a:off x="9258599" y="5126413"/>
            <a:ext cx="2859802" cy="976077"/>
          </a:xfrm>
          <a:custGeom>
            <a:avLst/>
            <a:gdLst>
              <a:gd name="connsiteX0" fmla="*/ 76242 w 1276689"/>
              <a:gd name="connsiteY0" fmla="*/ 0 h 953021"/>
              <a:gd name="connsiteX1" fmla="*/ 1200447 w 1276689"/>
              <a:gd name="connsiteY1" fmla="*/ 0 h 953021"/>
              <a:gd name="connsiteX2" fmla="*/ 1276689 w 1276689"/>
              <a:gd name="connsiteY2" fmla="*/ 76242 h 953021"/>
              <a:gd name="connsiteX3" fmla="*/ 1276689 w 1276689"/>
              <a:gd name="connsiteY3" fmla="*/ 953021 h 953021"/>
              <a:gd name="connsiteX4" fmla="*/ 1276689 w 1276689"/>
              <a:gd name="connsiteY4" fmla="*/ 953021 h 953021"/>
              <a:gd name="connsiteX5" fmla="*/ 0 w 1276689"/>
              <a:gd name="connsiteY5" fmla="*/ 953021 h 953021"/>
              <a:gd name="connsiteX6" fmla="*/ 0 w 1276689"/>
              <a:gd name="connsiteY6" fmla="*/ 953021 h 953021"/>
              <a:gd name="connsiteX7" fmla="*/ 0 w 1276689"/>
              <a:gd name="connsiteY7" fmla="*/ 76242 h 953021"/>
              <a:gd name="connsiteX8" fmla="*/ 76242 w 1276689"/>
              <a:gd name="connsiteY8" fmla="*/ 0 h 95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6689" h="953021">
                <a:moveTo>
                  <a:pt x="76242" y="0"/>
                </a:moveTo>
                <a:lnTo>
                  <a:pt x="1200447" y="0"/>
                </a:lnTo>
                <a:cubicBezTo>
                  <a:pt x="1242554" y="0"/>
                  <a:pt x="1276689" y="34135"/>
                  <a:pt x="1276689" y="76242"/>
                </a:cubicBezTo>
                <a:lnTo>
                  <a:pt x="1276689" y="953021"/>
                </a:lnTo>
                <a:lnTo>
                  <a:pt x="1276689" y="953021"/>
                </a:lnTo>
                <a:lnTo>
                  <a:pt x="0" y="953021"/>
                </a:lnTo>
                <a:lnTo>
                  <a:pt x="0" y="953021"/>
                </a:lnTo>
                <a:lnTo>
                  <a:pt x="0" y="76242"/>
                </a:lnTo>
                <a:cubicBezTo>
                  <a:pt x="0" y="34135"/>
                  <a:pt x="34135" y="0"/>
                  <a:pt x="76242" y="0"/>
                </a:cubicBezTo>
                <a:close/>
              </a:path>
            </a:pathLst>
          </a:custGeom>
          <a:ln>
            <a:solidFill>
              <a:srgbClr val="F4B183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5190" tIns="90910" rIns="45190" bIns="22860" numCol="1" spcCol="1270" anchor="ctr" anchorCtr="0">
            <a:noAutofit/>
          </a:bodyPr>
          <a:lstStyle/>
          <a:p>
            <a:pPr marL="0" lvl="1" algn="ctr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12</a:t>
            </a:r>
            <a:r>
              <a:rPr lang="en-US" sz="2000" kern="1200" dirty="0"/>
              <a:t> Estates </a:t>
            </a:r>
            <a:endParaRPr lang="en-ID" sz="2000" kern="1200" dirty="0"/>
          </a:p>
          <a:p>
            <a:pPr marL="0" lvl="1" algn="ctr" defTabSz="8001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000" dirty="0"/>
              <a:t>8</a:t>
            </a:r>
            <a:r>
              <a:rPr lang="en-US" sz="2000" kern="1200" dirty="0"/>
              <a:t> CPO Mills</a:t>
            </a:r>
            <a:endParaRPr lang="en-ID" sz="2000" kern="1200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ED6CF679-527E-3089-0E5C-31CBF104BE79}"/>
              </a:ext>
            </a:extLst>
          </p:cNvPr>
          <p:cNvSpPr/>
          <p:nvPr/>
        </p:nvSpPr>
        <p:spPr>
          <a:xfrm>
            <a:off x="9258599" y="6092577"/>
            <a:ext cx="2859802" cy="419713"/>
          </a:xfrm>
          <a:custGeom>
            <a:avLst/>
            <a:gdLst>
              <a:gd name="connsiteX0" fmla="*/ 0 w 1276689"/>
              <a:gd name="connsiteY0" fmla="*/ 0 h 409799"/>
              <a:gd name="connsiteX1" fmla="*/ 1276689 w 1276689"/>
              <a:gd name="connsiteY1" fmla="*/ 0 h 409799"/>
              <a:gd name="connsiteX2" fmla="*/ 1276689 w 1276689"/>
              <a:gd name="connsiteY2" fmla="*/ 409799 h 409799"/>
              <a:gd name="connsiteX3" fmla="*/ 0 w 1276689"/>
              <a:gd name="connsiteY3" fmla="*/ 409799 h 409799"/>
              <a:gd name="connsiteX4" fmla="*/ 0 w 1276689"/>
              <a:gd name="connsiteY4" fmla="*/ 0 h 40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689" h="409799">
                <a:moveTo>
                  <a:pt x="0" y="0"/>
                </a:moveTo>
                <a:lnTo>
                  <a:pt x="1276689" y="0"/>
                </a:lnTo>
                <a:lnTo>
                  <a:pt x="1276689" y="409799"/>
                </a:lnTo>
                <a:lnTo>
                  <a:pt x="0" y="409799"/>
                </a:lnTo>
                <a:lnTo>
                  <a:pt x="0" y="0"/>
                </a:lnTo>
                <a:close/>
              </a:path>
            </a:pathLst>
          </a:custGeom>
          <a:solidFill>
            <a:srgbClr val="006666"/>
          </a:solidFill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340" tIns="0" rIns="395392" bIns="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/>
              <a:t>      Kalimantan Timur</a:t>
            </a:r>
            <a:endParaRPr lang="en-ID" sz="2000" b="1" kern="1200" dirty="0"/>
          </a:p>
        </p:txBody>
      </p:sp>
      <p:pic>
        <p:nvPicPr>
          <p:cNvPr id="149" name="Picture 417" descr="icon-tree-palm.gif">
            <a:extLst>
              <a:ext uri="{FF2B5EF4-FFF2-40B4-BE49-F238E27FC236}">
                <a16:creationId xmlns:a16="http://schemas.microsoft.com/office/drawing/2014/main" id="{6DD2F088-3F31-7BFA-40BA-DFABB5E1C6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8093"/>
          <a:stretch>
            <a:fillRect/>
          </a:stretch>
        </p:blipFill>
        <p:spPr bwMode="auto">
          <a:xfrm>
            <a:off x="4341833" y="4716613"/>
            <a:ext cx="668378" cy="56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Picture 149" descr="A picture containing building, design&#10;&#10;Description automatically generated">
            <a:extLst>
              <a:ext uri="{FF2B5EF4-FFF2-40B4-BE49-F238E27FC236}">
                <a16:creationId xmlns:a16="http://schemas.microsoft.com/office/drawing/2014/main" id="{4408E5CB-EE85-B75B-0062-38CA530CA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514" y="4332628"/>
            <a:ext cx="1229093" cy="1116426"/>
          </a:xfrm>
          <a:prstGeom prst="rect">
            <a:avLst/>
          </a:prstGeom>
        </p:spPr>
      </p:pic>
      <p:pic>
        <p:nvPicPr>
          <p:cNvPr id="151" name="Picture 417" descr="icon-tree-palm.gif">
            <a:extLst>
              <a:ext uri="{FF2B5EF4-FFF2-40B4-BE49-F238E27FC236}">
                <a16:creationId xmlns:a16="http://schemas.microsoft.com/office/drawing/2014/main" id="{15291ACA-22E0-5B16-9CDF-4042E797B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8093"/>
          <a:stretch>
            <a:fillRect/>
          </a:stretch>
        </p:blipFill>
        <p:spPr bwMode="auto">
          <a:xfrm>
            <a:off x="7301919" y="4716613"/>
            <a:ext cx="668378" cy="56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151" descr="A picture containing building, design&#10;&#10;Description automatically generated">
            <a:extLst>
              <a:ext uri="{FF2B5EF4-FFF2-40B4-BE49-F238E27FC236}">
                <a16:creationId xmlns:a16="http://schemas.microsoft.com/office/drawing/2014/main" id="{C93582B2-024B-A677-93DC-F384AABA0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749" y="4332628"/>
            <a:ext cx="1229093" cy="1116426"/>
          </a:xfrm>
          <a:prstGeom prst="rect">
            <a:avLst/>
          </a:prstGeom>
        </p:spPr>
      </p:pic>
      <p:pic>
        <p:nvPicPr>
          <p:cNvPr id="153" name="Picture 417" descr="icon-tree-palm.gif">
            <a:extLst>
              <a:ext uri="{FF2B5EF4-FFF2-40B4-BE49-F238E27FC236}">
                <a16:creationId xmlns:a16="http://schemas.microsoft.com/office/drawing/2014/main" id="{908EA692-3CAC-56CC-499A-372E1E339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r="8093"/>
          <a:stretch>
            <a:fillRect/>
          </a:stretch>
        </p:blipFill>
        <p:spPr bwMode="auto">
          <a:xfrm>
            <a:off x="10256154" y="4716613"/>
            <a:ext cx="668378" cy="564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835CF8A-24B7-767E-297A-25D32AF7572A}"/>
              </a:ext>
            </a:extLst>
          </p:cNvPr>
          <p:cNvCxnSpPr>
            <a:cxnSpLocks/>
            <a:endCxn id="128" idx="3"/>
          </p:cNvCxnSpPr>
          <p:nvPr/>
        </p:nvCxnSpPr>
        <p:spPr>
          <a:xfrm flipH="1" flipV="1">
            <a:off x="6194958" y="2208201"/>
            <a:ext cx="489907" cy="12623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9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7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EVALUASI HASIL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851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BD31A8-53F2-53B5-D47D-713A2BB3769B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/>
              <a:t>STEP 8</a:t>
            </a:r>
            <a:endParaRPr lang="en-US" sz="1867" i="1" dirty="0"/>
          </a:p>
        </p:txBody>
      </p:sp>
      <p:sp>
        <p:nvSpPr>
          <p:cNvPr id="7" name="Rounded Rectangle 106">
            <a:extLst>
              <a:ext uri="{FF2B5EF4-FFF2-40B4-BE49-F238E27FC236}">
                <a16:creationId xmlns:a16="http://schemas.microsoft.com/office/drawing/2014/main" id="{FFF94991-3E69-F70F-E614-60539391B0AA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107">
            <a:extLst>
              <a:ext uri="{FF2B5EF4-FFF2-40B4-BE49-F238E27FC236}">
                <a16:creationId xmlns:a16="http://schemas.microsoft.com/office/drawing/2014/main" id="{4CF9065F-E4AE-B3A9-AE88-E1DF4AD96BC6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108">
            <a:extLst>
              <a:ext uri="{FF2B5EF4-FFF2-40B4-BE49-F238E27FC236}">
                <a16:creationId xmlns:a16="http://schemas.microsoft.com/office/drawing/2014/main" id="{02129C2E-B39C-7C12-4364-8072205906D4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0" name="Rounded Rectangle 109">
            <a:extLst>
              <a:ext uri="{FF2B5EF4-FFF2-40B4-BE49-F238E27FC236}">
                <a16:creationId xmlns:a16="http://schemas.microsoft.com/office/drawing/2014/main" id="{43773B56-D51B-E101-DE90-85E8E06B4E45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690F48-0611-D53A-E2FF-6F4894ABD152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252415-6643-3E3B-386B-434F8FE1C769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chemeClr val="bg1"/>
                </a:solidFill>
                <a:latin typeface="Century Gothic" panose="020B0502020202020204" pitchFamily="34" charset="0"/>
              </a:rPr>
              <a:t>STANDARISASI &amp; TINDAK LANJUT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611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405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B17676-BADE-45EC-9306-8EBB407A6A8F}"/>
              </a:ext>
            </a:extLst>
          </p:cNvPr>
          <p:cNvSpPr txBox="1"/>
          <p:nvPr/>
        </p:nvSpPr>
        <p:spPr>
          <a:xfrm>
            <a:off x="92765" y="212035"/>
            <a:ext cx="141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Data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F2637-3967-4AF6-A68A-11B931E2A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455" y="0"/>
            <a:ext cx="9319545" cy="4757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B6426F-71CE-4F73-86D4-D24F481A4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939" y="989585"/>
            <a:ext cx="6467061" cy="58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588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B17676-BADE-45EC-9306-8EBB407A6A8F}"/>
              </a:ext>
            </a:extLst>
          </p:cNvPr>
          <p:cNvSpPr txBox="1"/>
          <p:nvPr/>
        </p:nvSpPr>
        <p:spPr>
          <a:xfrm>
            <a:off x="92765" y="212035"/>
            <a:ext cx="174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Mockup </a:t>
            </a:r>
            <a:r>
              <a:rPr lang="en-US" dirty="0" err="1"/>
              <a:t>WebGIS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6F78EB-7D9F-48BF-AA05-4CC66AB2B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30" y="0"/>
            <a:ext cx="930937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69D1C-94ED-4080-ABDA-06E11997F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23" y="396701"/>
            <a:ext cx="9301571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B5B441-F542-4C90-9E78-489260823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690" y="1219200"/>
            <a:ext cx="11343368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7B252F-92D6-4430-A786-B10C5C56B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17" y="1800567"/>
            <a:ext cx="11452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80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B17676-BADE-45EC-9306-8EBB407A6A8F}"/>
              </a:ext>
            </a:extLst>
          </p:cNvPr>
          <p:cNvSpPr txBox="1"/>
          <p:nvPr/>
        </p:nvSpPr>
        <p:spPr>
          <a:xfrm>
            <a:off x="92765" y="212035"/>
            <a:ext cx="2099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Pembuatan</a:t>
            </a:r>
            <a:r>
              <a:rPr lang="en-US" dirty="0"/>
              <a:t> Backend</a:t>
            </a: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38C7C-CBE7-44B1-8708-19E45E73F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833" y="0"/>
            <a:ext cx="6211167" cy="2695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27DAA6-19E1-451F-BA76-142F8B32D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650" y="581367"/>
            <a:ext cx="969609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7FE411-5AC6-4E17-AE7C-C9F73F317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917" y="1347975"/>
            <a:ext cx="9834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74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B17676-BADE-45EC-9306-8EBB407A6A8F}"/>
              </a:ext>
            </a:extLst>
          </p:cNvPr>
          <p:cNvSpPr txBox="1"/>
          <p:nvPr/>
        </p:nvSpPr>
        <p:spPr>
          <a:xfrm>
            <a:off x="92765" y="212035"/>
            <a:ext cx="18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Pembuatan</a:t>
            </a:r>
            <a:r>
              <a:rPr lang="en-US" dirty="0"/>
              <a:t> script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050E3E-36AF-4588-943F-254369EAB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408" y="0"/>
            <a:ext cx="9765862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D92EB-68D2-4B18-8593-F5506F64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877" y="581367"/>
            <a:ext cx="10688542" cy="56776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7DD86B-3A60-4A7A-9E33-3856FE484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701" y="1417983"/>
            <a:ext cx="10250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59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B17676-BADE-45EC-9306-8EBB407A6A8F}"/>
              </a:ext>
            </a:extLst>
          </p:cNvPr>
          <p:cNvSpPr txBox="1"/>
          <p:nvPr/>
        </p:nvSpPr>
        <p:spPr>
          <a:xfrm>
            <a:off x="92765" y="212035"/>
            <a:ext cx="150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Trial and Error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DB7D7-D910-4F7B-8D88-416858DBD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4959" y="0"/>
            <a:ext cx="5247042" cy="1497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747B7-D466-4AF0-930D-E233FB88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817" y="1520559"/>
            <a:ext cx="5760108" cy="2090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50C404-1365-4236-897F-8A17B416D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501" y="3793548"/>
            <a:ext cx="7368499" cy="22153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0C90CA-3E15-439A-897F-99AF7FE12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21893" y="2230017"/>
            <a:ext cx="935181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20ECC-4FB9-4640-BF34-75380C46B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903" y="1520559"/>
            <a:ext cx="7706801" cy="537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47A3D-1002-9B9E-C26D-DC39BD52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Profil Perusahaan PT Triputra Agro Persada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3F893-5A35-4354-EA95-3DBFC425DDAF}"/>
              </a:ext>
            </a:extLst>
          </p:cNvPr>
          <p:cNvGrpSpPr/>
          <p:nvPr/>
        </p:nvGrpSpPr>
        <p:grpSpPr>
          <a:xfrm>
            <a:off x="1176337" y="1553464"/>
            <a:ext cx="9839325" cy="4416425"/>
            <a:chOff x="1157796" y="1299464"/>
            <a:chExt cx="9839325" cy="441642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081AA6-D6C6-6A21-4C3B-D6A5330FC839}"/>
                </a:ext>
              </a:extLst>
            </p:cNvPr>
            <p:cNvSpPr/>
            <p:nvPr/>
          </p:nvSpPr>
          <p:spPr>
            <a:xfrm>
              <a:off x="2418271" y="2388489"/>
              <a:ext cx="8578850" cy="1665288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200" b="1" kern="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FCFAC5-9F3D-B2AA-117F-D160E4337C7E}"/>
                </a:ext>
              </a:extLst>
            </p:cNvPr>
            <p:cNvSpPr/>
            <p:nvPr/>
          </p:nvSpPr>
          <p:spPr>
            <a:xfrm>
              <a:off x="2302383" y="1867789"/>
              <a:ext cx="8694738" cy="4508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Aft>
                  <a:spcPts val="0"/>
                </a:spcAft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  <a:cs typeface="Arial" panose="020B0604020202020204" pitchFamily="34" charset="0"/>
                </a:rPr>
                <a:t>Green Plantation for Better Quality of Life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2DCA88E-5CBD-4394-089C-9C27CFE8B027}"/>
                </a:ext>
              </a:extLst>
            </p:cNvPr>
            <p:cNvSpPr/>
            <p:nvPr/>
          </p:nvSpPr>
          <p:spPr>
            <a:xfrm>
              <a:off x="1938846" y="1299464"/>
              <a:ext cx="9058275" cy="501650"/>
            </a:xfrm>
            <a:prstGeom prst="rect">
              <a:avLst/>
            </a:prstGeom>
            <a:solidFill>
              <a:sysClr val="window" lastClr="FFFFFF">
                <a:lumMod val="85000"/>
              </a:sysClr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eaLnBrk="1" fontAlgn="auto" hangingPunct="1">
                <a:spcAft>
                  <a:spcPts val="0"/>
                </a:spcAft>
                <a:defRPr/>
              </a:pPr>
              <a:r>
                <a:rPr lang="en-US" altLang="en-US" sz="2000" kern="0" dirty="0">
                  <a:solidFill>
                    <a:srgbClr val="000000"/>
                  </a:solidFill>
                  <a:cs typeface="Arial" panose="020B0604020202020204" pitchFamily="34" charset="0"/>
                </a:rPr>
                <a:t>Excellent Plantation for the World</a:t>
              </a:r>
            </a:p>
          </p:txBody>
        </p:sp>
        <p:sp>
          <p:nvSpPr>
            <p:cNvPr id="7" name="TextBox 24">
              <a:extLst>
                <a:ext uri="{FF2B5EF4-FFF2-40B4-BE49-F238E27FC236}">
                  <a16:creationId xmlns:a16="http://schemas.microsoft.com/office/drawing/2014/main" id="{0D0DE386-F507-2D35-4301-9C67C43353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508" y="2388489"/>
              <a:ext cx="8359775" cy="461963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fontAlgn="auto" hangingPunct="1">
                <a:spcBef>
                  <a:spcPct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en-US" sz="2400" b="1" kern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DNA TRIPUTRA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6F5D9-4BB7-EC9C-FCF7-87DE024E6EE0}"/>
                </a:ext>
              </a:extLst>
            </p:cNvPr>
            <p:cNvSpPr/>
            <p:nvPr/>
          </p:nvSpPr>
          <p:spPr>
            <a:xfrm>
              <a:off x="1162558" y="1302639"/>
              <a:ext cx="1495425" cy="498475"/>
            </a:xfrm>
            <a:prstGeom prst="rect">
              <a:avLst/>
            </a:prstGeom>
            <a:solidFill>
              <a:srgbClr val="04626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white"/>
                  </a:solidFill>
                  <a:cs typeface="Arial" panose="020B0604020202020204" pitchFamily="34" charset="0"/>
                </a:rPr>
                <a:t>VISION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CC8F2B-3EB6-E887-8B16-52B15B96FDB1}"/>
                </a:ext>
              </a:extLst>
            </p:cNvPr>
            <p:cNvSpPr/>
            <p:nvPr/>
          </p:nvSpPr>
          <p:spPr>
            <a:xfrm>
              <a:off x="1173671" y="1839214"/>
              <a:ext cx="1492250" cy="479425"/>
            </a:xfrm>
            <a:prstGeom prst="rect">
              <a:avLst/>
            </a:prstGeom>
            <a:solidFill>
              <a:srgbClr val="04626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b="1" kern="0" dirty="0">
                  <a:solidFill>
                    <a:prstClr val="white"/>
                  </a:solidFill>
                  <a:cs typeface="Arial" panose="020B0604020202020204" pitchFamily="34" charset="0"/>
                </a:rPr>
                <a:t>MISSION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AC65BB-47E9-AD08-B1E5-9D56DD4DE8D0}"/>
                </a:ext>
              </a:extLst>
            </p:cNvPr>
            <p:cNvSpPr/>
            <p:nvPr/>
          </p:nvSpPr>
          <p:spPr>
            <a:xfrm>
              <a:off x="1162558" y="2388489"/>
              <a:ext cx="1503363" cy="1665288"/>
            </a:xfrm>
            <a:prstGeom prst="rect">
              <a:avLst/>
            </a:prstGeom>
            <a:solidFill>
              <a:srgbClr val="046266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b="1" kern="0" dirty="0">
                  <a:solidFill>
                    <a:prstClr val="white"/>
                  </a:solidFill>
                  <a:cs typeface="Arial" panose="020B0604020202020204" pitchFamily="34" charset="0"/>
                </a:rPr>
                <a:t>VALUES</a:t>
              </a:r>
              <a:endParaRPr lang="en-US" sz="2800" b="1" kern="0" dirty="0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1" name="Shape 166">
              <a:extLst>
                <a:ext uri="{FF2B5EF4-FFF2-40B4-BE49-F238E27FC236}">
                  <a16:creationId xmlns:a16="http://schemas.microsoft.com/office/drawing/2014/main" id="{38C070F9-2858-A5BD-6018-32DE72C7E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3096" y="3498215"/>
              <a:ext cx="1255712" cy="379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solidFill>
                    <a:srgbClr val="000000"/>
                  </a:solidFill>
                  <a:cs typeface="Arial" panose="020B0604020202020204" pitchFamily="34" charset="0"/>
                  <a:sym typeface="Helvetica" panose="020B0604020202020204" pitchFamily="34" charset="0"/>
                </a:rPr>
                <a:t>Humility  </a:t>
              </a:r>
            </a:p>
          </p:txBody>
        </p:sp>
        <p:pic>
          <p:nvPicPr>
            <p:cNvPr id="12" name="SQUARE.png">
              <a:extLst>
                <a:ext uri="{FF2B5EF4-FFF2-40B4-BE49-F238E27FC236}">
                  <a16:creationId xmlns:a16="http://schemas.microsoft.com/office/drawing/2014/main" id="{19999C47-A511-1117-1E03-72D28AB04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9496" y="2874264"/>
              <a:ext cx="779462" cy="698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13" name="BINTANG .png">
              <a:extLst>
                <a:ext uri="{FF2B5EF4-FFF2-40B4-BE49-F238E27FC236}">
                  <a16:creationId xmlns:a16="http://schemas.microsoft.com/office/drawing/2014/main" id="{58E8E68F-B0E2-E209-02B8-02BA541FD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258" y="2817114"/>
              <a:ext cx="769938" cy="692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14" name="LOVE.png">
              <a:extLst>
                <a:ext uri="{FF2B5EF4-FFF2-40B4-BE49-F238E27FC236}">
                  <a16:creationId xmlns:a16="http://schemas.microsoft.com/office/drawing/2014/main" id="{F56F39E1-5DAB-BB0E-FEBF-FB9621BD8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5258" y="2867914"/>
              <a:ext cx="755650" cy="681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15" name="CIRCLE.png">
              <a:extLst>
                <a:ext uri="{FF2B5EF4-FFF2-40B4-BE49-F238E27FC236}">
                  <a16:creationId xmlns:a16="http://schemas.microsoft.com/office/drawing/2014/main" id="{5F02AFA9-F838-8C2F-FA3A-ADF181AA7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5508" y="2825115"/>
              <a:ext cx="771525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16" name="Rectangle 34">
              <a:extLst>
                <a:ext uri="{FF2B5EF4-FFF2-40B4-BE49-F238E27FC236}">
                  <a16:creationId xmlns:a16="http://schemas.microsoft.com/office/drawing/2014/main" id="{83E5BB8E-0087-3AA3-9A45-6334FF5D6F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921" y="3531489"/>
              <a:ext cx="192405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  <a:sym typeface="Helvetica" panose="020B0604020202020204" pitchFamily="34" charset="0"/>
                </a:rPr>
                <a:t>Integrity &amp; Ethics</a:t>
              </a:r>
            </a:p>
          </p:txBody>
        </p:sp>
        <p:sp>
          <p:nvSpPr>
            <p:cNvPr id="17" name="Rectangle 35">
              <a:extLst>
                <a:ext uri="{FF2B5EF4-FFF2-40B4-BE49-F238E27FC236}">
                  <a16:creationId xmlns:a16="http://schemas.microsoft.com/office/drawing/2014/main" id="{14C868C6-6AB4-CB96-16D9-23FCD4A3A6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3383" y="3539427"/>
              <a:ext cx="14430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  <a:sym typeface="Helvetica" panose="020B0604020202020204" pitchFamily="34" charset="0"/>
                </a:rPr>
                <a:t>Excellence</a:t>
              </a:r>
            </a:p>
          </p:txBody>
        </p:sp>
        <p:sp>
          <p:nvSpPr>
            <p:cNvPr id="18" name="Rectangle 36">
              <a:extLst>
                <a:ext uri="{FF2B5EF4-FFF2-40B4-BE49-F238E27FC236}">
                  <a16:creationId xmlns:a16="http://schemas.microsoft.com/office/drawing/2014/main" id="{EA42BE7A-E958-1CAD-1D8B-5DF8F5F87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2996" y="3507677"/>
              <a:ext cx="15525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9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3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9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000000"/>
                  </a:solidFill>
                  <a:cs typeface="Arial" panose="020B0604020202020204" pitchFamily="34" charset="0"/>
                  <a:sym typeface="Helvetica" panose="020B0604020202020204" pitchFamily="34" charset="0"/>
                </a:rPr>
                <a:t>Compassion</a:t>
              </a:r>
            </a:p>
          </p:txBody>
        </p:sp>
        <p:pic>
          <p:nvPicPr>
            <p:cNvPr id="19" name="Picture 16" descr="A picture containing person, outdoor&#10;&#10;Description automatically generated">
              <a:extLst>
                <a:ext uri="{FF2B5EF4-FFF2-40B4-BE49-F238E27FC236}">
                  <a16:creationId xmlns:a16="http://schemas.microsoft.com/office/drawing/2014/main" id="{718DFC42-F1E2-E4DA-6B5A-7A48805C36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308" y="4334764"/>
              <a:ext cx="2073275" cy="138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7" descr="A picture containing tree, outdoor, person, yellow&#10;&#10;Description automatically generated">
              <a:extLst>
                <a:ext uri="{FF2B5EF4-FFF2-40B4-BE49-F238E27FC236}">
                  <a16:creationId xmlns:a16="http://schemas.microsoft.com/office/drawing/2014/main" id="{187E7CF3-5849-30E0-8AD4-1CFF1FD14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6358" y="4322064"/>
              <a:ext cx="2092325" cy="139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8" descr="A picture containing grass, green, field, vegetable&#10;&#10;Description automatically generated">
              <a:extLst>
                <a:ext uri="{FF2B5EF4-FFF2-40B4-BE49-F238E27FC236}">
                  <a16:creationId xmlns:a16="http://schemas.microsoft.com/office/drawing/2014/main" id="{0DEED423-B2CA-AEBB-1225-882584B4F0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699"/>
            <a:stretch>
              <a:fillRect/>
            </a:stretch>
          </p:blipFill>
          <p:spPr bwMode="auto">
            <a:xfrm>
              <a:off x="1157796" y="4334764"/>
              <a:ext cx="2522537" cy="1381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0" descr="A person standing in a factory&#10;&#10;Description automatically generated with low confidence">
              <a:extLst>
                <a:ext uri="{FF2B5EF4-FFF2-40B4-BE49-F238E27FC236}">
                  <a16:creationId xmlns:a16="http://schemas.microsoft.com/office/drawing/2014/main" id="{0312F5E5-5A0A-153C-1972-849C5E0C3B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7596" y="4293489"/>
              <a:ext cx="2520950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3681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6">
            <a:extLst>
              <a:ext uri="{FF2B5EF4-FFF2-40B4-BE49-F238E27FC236}">
                <a16:creationId xmlns:a16="http://schemas.microsoft.com/office/drawing/2014/main" id="{F55F6879-4D22-CDD5-57C3-C8B7439C84E0}"/>
              </a:ext>
            </a:extLst>
          </p:cNvPr>
          <p:cNvSpPr/>
          <p:nvPr/>
        </p:nvSpPr>
        <p:spPr>
          <a:xfrm>
            <a:off x="371161" y="4595645"/>
            <a:ext cx="5316035" cy="307627"/>
          </a:xfrm>
          <a:custGeom>
            <a:avLst/>
            <a:gdLst/>
            <a:ahLst/>
            <a:cxnLst/>
            <a:rect l="l" t="t" r="r" b="b"/>
            <a:pathLst>
              <a:path w="9613391" h="554736">
                <a:moveTo>
                  <a:pt x="0" y="92456"/>
                </a:moveTo>
                <a:lnTo>
                  <a:pt x="9758" y="51070"/>
                </a:lnTo>
                <a:lnTo>
                  <a:pt x="35894" y="19314"/>
                </a:lnTo>
                <a:lnTo>
                  <a:pt x="73701" y="1903"/>
                </a:lnTo>
                <a:lnTo>
                  <a:pt x="92456" y="0"/>
                </a:lnTo>
                <a:lnTo>
                  <a:pt x="9520936" y="0"/>
                </a:lnTo>
                <a:lnTo>
                  <a:pt x="9562321" y="9760"/>
                </a:lnTo>
                <a:lnTo>
                  <a:pt x="9594077" y="35900"/>
                </a:lnTo>
                <a:lnTo>
                  <a:pt x="9611488" y="73705"/>
                </a:lnTo>
                <a:lnTo>
                  <a:pt x="9613391" y="92456"/>
                </a:lnTo>
                <a:lnTo>
                  <a:pt x="9613391" y="462280"/>
                </a:lnTo>
                <a:lnTo>
                  <a:pt x="9603631" y="503665"/>
                </a:lnTo>
                <a:lnTo>
                  <a:pt x="9577491" y="535421"/>
                </a:lnTo>
                <a:lnTo>
                  <a:pt x="9539686" y="552832"/>
                </a:lnTo>
                <a:lnTo>
                  <a:pt x="9520936" y="554736"/>
                </a:lnTo>
                <a:lnTo>
                  <a:pt x="92456" y="554736"/>
                </a:lnTo>
                <a:lnTo>
                  <a:pt x="51064" y="544975"/>
                </a:lnTo>
                <a:lnTo>
                  <a:pt x="19311" y="518835"/>
                </a:lnTo>
                <a:lnTo>
                  <a:pt x="1902" y="481030"/>
                </a:lnTo>
                <a:lnTo>
                  <a:pt x="0" y="462280"/>
                </a:lnTo>
                <a:lnTo>
                  <a:pt x="0" y="92456"/>
                </a:lnTo>
                <a:close/>
              </a:path>
            </a:pathLst>
          </a:cu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838325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7999B"/>
              </a:buClr>
              <a:buSzPct val="100000"/>
              <a:buFontTx/>
              <a:buNone/>
              <a:tabLst/>
              <a:defRPr/>
            </a:pPr>
            <a:r>
              <a:rPr lang="en-US" sz="1400" b="1" dirty="0">
                <a:solidFill>
                  <a:prstClr val="black"/>
                </a:solidFill>
                <a:latin typeface="+mn-lt"/>
              </a:rPr>
              <a:t>Tandan </a:t>
            </a:r>
            <a:r>
              <a:rPr lang="en-US" sz="1400" b="1" dirty="0" err="1">
                <a:solidFill>
                  <a:prstClr val="black"/>
                </a:solidFill>
                <a:latin typeface="+mn-lt"/>
              </a:rPr>
              <a:t>Buah</a:t>
            </a:r>
            <a:r>
              <a:rPr lang="en-US" sz="1400" b="1" dirty="0">
                <a:solidFill>
                  <a:prstClr val="black"/>
                </a:solidFill>
                <a:latin typeface="+mn-lt"/>
              </a:rPr>
              <a:t> Segar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</a:rPr>
              <a:t>, Crude Palm Oil dan Palm Kernel </a:t>
            </a:r>
            <a:endParaRPr kumimoji="0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47A3D-1002-9B9E-C26D-DC39BD52B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Profil</a:t>
            </a:r>
            <a:r>
              <a:rPr lang="en-US" sz="3200" dirty="0"/>
              <a:t> PT </a:t>
            </a:r>
            <a:r>
              <a:rPr lang="en-US" dirty="0" err="1"/>
              <a:t>Etam</a:t>
            </a:r>
            <a:r>
              <a:rPr lang="en-US" dirty="0"/>
              <a:t> Bersama Lestari - Estate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89034-4266-B782-58D4-C10D5F4961B0}"/>
              </a:ext>
            </a:extLst>
          </p:cNvPr>
          <p:cNvSpPr txBox="1"/>
          <p:nvPr/>
        </p:nvSpPr>
        <p:spPr>
          <a:xfrm>
            <a:off x="244733" y="1143839"/>
            <a:ext cx="9893825" cy="1600434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lIns="121917" tIns="60958" rIns="121917" bIns="6095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Nama Perusahaan		: PT ETAM BERSAMA LESTARI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Alamat			: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Desa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Pelawan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,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Kec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.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Sangkulirang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,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Kab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.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Kutai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 Timur, Kalimantan Timur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Berdiri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			: 2009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Produk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			: - CPO (Crude Palm Oil)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		  	  - PK    (Palm Kernel)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Jumlah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 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Karyawan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Calibri" pitchFamily="34" charset="0"/>
              </a:rPr>
              <a:t>		: 1715 Orang</a:t>
            </a:r>
            <a:endParaRPr kumimoji="0" lang="id-ID" sz="16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Calibr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A45DC7-2C64-E76D-3221-B3076BE28AC8}"/>
              </a:ext>
            </a:extLst>
          </p:cNvPr>
          <p:cNvSpPr txBox="1"/>
          <p:nvPr/>
        </p:nvSpPr>
        <p:spPr>
          <a:xfrm>
            <a:off x="234903" y="3093108"/>
            <a:ext cx="11478506" cy="307775"/>
          </a:xfrm>
          <a:prstGeom prst="rect">
            <a:avLst/>
          </a:prstGeom>
          <a:solidFill>
            <a:srgbClr val="046266"/>
          </a:solidFill>
        </p:spPr>
        <p:txBody>
          <a:bodyPr wrap="square" lIns="91438" tIns="45719" rIns="91438" bIns="45719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+mn-lt"/>
              </a:rPr>
              <a:t>PRODUK KELAPA SAWIT</a:t>
            </a:r>
            <a:endParaRPr lang="id-ID" sz="1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Rectangle 24" descr="WhatsApp Image 2020-12-18 at 13">
            <a:extLst>
              <a:ext uri="{FF2B5EF4-FFF2-40B4-BE49-F238E27FC236}">
                <a16:creationId xmlns:a16="http://schemas.microsoft.com/office/drawing/2014/main" id="{BBC73790-F1D3-4707-6BF0-B1E549270B9C}"/>
              </a:ext>
            </a:extLst>
          </p:cNvPr>
          <p:cNvSpPr/>
          <p:nvPr/>
        </p:nvSpPr>
        <p:spPr>
          <a:xfrm>
            <a:off x="480193" y="4971342"/>
            <a:ext cx="1785728" cy="1039586"/>
          </a:xfrm>
          <a:prstGeom prst="rect">
            <a:avLst/>
          </a:prstGeom>
          <a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17CCBF3-C63B-A723-5543-6B1BA0E2FC0E}"/>
              </a:ext>
            </a:extLst>
          </p:cNvPr>
          <p:cNvSpPr/>
          <p:nvPr/>
        </p:nvSpPr>
        <p:spPr>
          <a:xfrm>
            <a:off x="480193" y="5906675"/>
            <a:ext cx="1785728" cy="572975"/>
          </a:xfrm>
          <a:custGeom>
            <a:avLst/>
            <a:gdLst>
              <a:gd name="connsiteX0" fmla="*/ 0 w 1474928"/>
              <a:gd name="connsiteY0" fmla="*/ 0 h 464022"/>
              <a:gd name="connsiteX1" fmla="*/ 860375 w 1474928"/>
              <a:gd name="connsiteY1" fmla="*/ 0 h 464022"/>
              <a:gd name="connsiteX2" fmla="*/ 1036137 w 1474928"/>
              <a:gd name="connsiteY2" fmla="*/ -49650 h 464022"/>
              <a:gd name="connsiteX3" fmla="*/ 1229107 w 1474928"/>
              <a:gd name="connsiteY3" fmla="*/ 0 h 464022"/>
              <a:gd name="connsiteX4" fmla="*/ 1474928 w 1474928"/>
              <a:gd name="connsiteY4" fmla="*/ 0 h 464022"/>
              <a:gd name="connsiteX5" fmla="*/ 1474928 w 1474928"/>
              <a:gd name="connsiteY5" fmla="*/ 77337 h 464022"/>
              <a:gd name="connsiteX6" fmla="*/ 1474928 w 1474928"/>
              <a:gd name="connsiteY6" fmla="*/ 77337 h 464022"/>
              <a:gd name="connsiteX7" fmla="*/ 1474928 w 1474928"/>
              <a:gd name="connsiteY7" fmla="*/ 193343 h 464022"/>
              <a:gd name="connsiteX8" fmla="*/ 1474928 w 1474928"/>
              <a:gd name="connsiteY8" fmla="*/ 464022 h 464022"/>
              <a:gd name="connsiteX9" fmla="*/ 1229107 w 1474928"/>
              <a:gd name="connsiteY9" fmla="*/ 464022 h 464022"/>
              <a:gd name="connsiteX10" fmla="*/ 860375 w 1474928"/>
              <a:gd name="connsiteY10" fmla="*/ 464022 h 464022"/>
              <a:gd name="connsiteX11" fmla="*/ 860375 w 1474928"/>
              <a:gd name="connsiteY11" fmla="*/ 464022 h 464022"/>
              <a:gd name="connsiteX12" fmla="*/ 0 w 1474928"/>
              <a:gd name="connsiteY12" fmla="*/ 464022 h 464022"/>
              <a:gd name="connsiteX13" fmla="*/ 0 w 1474928"/>
              <a:gd name="connsiteY13" fmla="*/ 193343 h 464022"/>
              <a:gd name="connsiteX14" fmla="*/ 0 w 1474928"/>
              <a:gd name="connsiteY14" fmla="*/ 77337 h 464022"/>
              <a:gd name="connsiteX15" fmla="*/ 0 w 1474928"/>
              <a:gd name="connsiteY15" fmla="*/ 77337 h 464022"/>
              <a:gd name="connsiteX16" fmla="*/ 0 w 1474928"/>
              <a:gd name="connsiteY16" fmla="*/ 0 h 46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74928" h="464022">
                <a:moveTo>
                  <a:pt x="0" y="0"/>
                </a:moveTo>
                <a:lnTo>
                  <a:pt x="860375" y="0"/>
                </a:lnTo>
                <a:lnTo>
                  <a:pt x="1036137" y="-49650"/>
                </a:lnTo>
                <a:lnTo>
                  <a:pt x="1229107" y="0"/>
                </a:lnTo>
                <a:lnTo>
                  <a:pt x="1474928" y="0"/>
                </a:lnTo>
                <a:lnTo>
                  <a:pt x="1474928" y="77337"/>
                </a:lnTo>
                <a:lnTo>
                  <a:pt x="1474928" y="77337"/>
                </a:lnTo>
                <a:lnTo>
                  <a:pt x="1474928" y="193343"/>
                </a:lnTo>
                <a:lnTo>
                  <a:pt x="1474928" y="464022"/>
                </a:lnTo>
                <a:lnTo>
                  <a:pt x="1229107" y="464022"/>
                </a:lnTo>
                <a:lnTo>
                  <a:pt x="860375" y="464022"/>
                </a:lnTo>
                <a:lnTo>
                  <a:pt x="860375" y="464022"/>
                </a:lnTo>
                <a:lnTo>
                  <a:pt x="0" y="464022"/>
                </a:lnTo>
                <a:lnTo>
                  <a:pt x="0" y="193343"/>
                </a:lnTo>
                <a:lnTo>
                  <a:pt x="0" y="77337"/>
                </a:lnTo>
                <a:lnTo>
                  <a:pt x="0" y="77337"/>
                </a:lnTo>
                <a:lnTo>
                  <a:pt x="0" y="0"/>
                </a:lnTo>
                <a:close/>
              </a:path>
            </a:pathLst>
          </a:custGeom>
          <a:solidFill>
            <a:srgbClr val="02566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Tandan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Buah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Segar</a:t>
            </a:r>
          </a:p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(</a:t>
            </a:r>
            <a:r>
              <a:rPr lang="en-US" sz="1400" dirty="0">
                <a:solidFill>
                  <a:prstClr val="white"/>
                </a:solidFill>
              </a:rPr>
              <a:t>TBS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)</a:t>
            </a:r>
            <a:endParaRPr kumimoji="0" lang="en-ID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6A1554-82D4-3969-7630-33A6BCADE269}"/>
              </a:ext>
            </a:extLst>
          </p:cNvPr>
          <p:cNvSpPr/>
          <p:nvPr/>
        </p:nvSpPr>
        <p:spPr>
          <a:xfrm>
            <a:off x="2354098" y="4971342"/>
            <a:ext cx="1657222" cy="1039585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000" r="-1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D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53F6FEB-6A2B-4EA5-30F3-9957BAA624CE}"/>
              </a:ext>
            </a:extLst>
          </p:cNvPr>
          <p:cNvSpPr/>
          <p:nvPr/>
        </p:nvSpPr>
        <p:spPr>
          <a:xfrm>
            <a:off x="2352826" y="5878349"/>
            <a:ext cx="1657222" cy="600993"/>
          </a:xfrm>
          <a:custGeom>
            <a:avLst/>
            <a:gdLst>
              <a:gd name="connsiteX0" fmla="*/ 0 w 1474928"/>
              <a:gd name="connsiteY0" fmla="*/ 0 h 464022"/>
              <a:gd name="connsiteX1" fmla="*/ 860375 w 1474928"/>
              <a:gd name="connsiteY1" fmla="*/ 0 h 464022"/>
              <a:gd name="connsiteX2" fmla="*/ 1036137 w 1474928"/>
              <a:gd name="connsiteY2" fmla="*/ -49650 h 464022"/>
              <a:gd name="connsiteX3" fmla="*/ 1229107 w 1474928"/>
              <a:gd name="connsiteY3" fmla="*/ 0 h 464022"/>
              <a:gd name="connsiteX4" fmla="*/ 1474928 w 1474928"/>
              <a:gd name="connsiteY4" fmla="*/ 0 h 464022"/>
              <a:gd name="connsiteX5" fmla="*/ 1474928 w 1474928"/>
              <a:gd name="connsiteY5" fmla="*/ 77337 h 464022"/>
              <a:gd name="connsiteX6" fmla="*/ 1474928 w 1474928"/>
              <a:gd name="connsiteY6" fmla="*/ 77337 h 464022"/>
              <a:gd name="connsiteX7" fmla="*/ 1474928 w 1474928"/>
              <a:gd name="connsiteY7" fmla="*/ 193343 h 464022"/>
              <a:gd name="connsiteX8" fmla="*/ 1474928 w 1474928"/>
              <a:gd name="connsiteY8" fmla="*/ 464022 h 464022"/>
              <a:gd name="connsiteX9" fmla="*/ 1229107 w 1474928"/>
              <a:gd name="connsiteY9" fmla="*/ 464022 h 464022"/>
              <a:gd name="connsiteX10" fmla="*/ 860375 w 1474928"/>
              <a:gd name="connsiteY10" fmla="*/ 464022 h 464022"/>
              <a:gd name="connsiteX11" fmla="*/ 860375 w 1474928"/>
              <a:gd name="connsiteY11" fmla="*/ 464022 h 464022"/>
              <a:gd name="connsiteX12" fmla="*/ 0 w 1474928"/>
              <a:gd name="connsiteY12" fmla="*/ 464022 h 464022"/>
              <a:gd name="connsiteX13" fmla="*/ 0 w 1474928"/>
              <a:gd name="connsiteY13" fmla="*/ 193343 h 464022"/>
              <a:gd name="connsiteX14" fmla="*/ 0 w 1474928"/>
              <a:gd name="connsiteY14" fmla="*/ 77337 h 464022"/>
              <a:gd name="connsiteX15" fmla="*/ 0 w 1474928"/>
              <a:gd name="connsiteY15" fmla="*/ 77337 h 464022"/>
              <a:gd name="connsiteX16" fmla="*/ 0 w 1474928"/>
              <a:gd name="connsiteY16" fmla="*/ 0 h 46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74928" h="464022">
                <a:moveTo>
                  <a:pt x="0" y="0"/>
                </a:moveTo>
                <a:lnTo>
                  <a:pt x="860375" y="0"/>
                </a:lnTo>
                <a:lnTo>
                  <a:pt x="1036137" y="-49650"/>
                </a:lnTo>
                <a:lnTo>
                  <a:pt x="1229107" y="0"/>
                </a:lnTo>
                <a:lnTo>
                  <a:pt x="1474928" y="0"/>
                </a:lnTo>
                <a:lnTo>
                  <a:pt x="1474928" y="77337"/>
                </a:lnTo>
                <a:lnTo>
                  <a:pt x="1474928" y="77337"/>
                </a:lnTo>
                <a:lnTo>
                  <a:pt x="1474928" y="193343"/>
                </a:lnTo>
                <a:lnTo>
                  <a:pt x="1474928" y="464022"/>
                </a:lnTo>
                <a:lnTo>
                  <a:pt x="1229107" y="464022"/>
                </a:lnTo>
                <a:lnTo>
                  <a:pt x="860375" y="464022"/>
                </a:lnTo>
                <a:lnTo>
                  <a:pt x="860375" y="464022"/>
                </a:lnTo>
                <a:lnTo>
                  <a:pt x="0" y="464022"/>
                </a:lnTo>
                <a:lnTo>
                  <a:pt x="0" y="193343"/>
                </a:lnTo>
                <a:lnTo>
                  <a:pt x="0" y="77337"/>
                </a:lnTo>
                <a:lnTo>
                  <a:pt x="0" y="77337"/>
                </a:lnTo>
                <a:lnTo>
                  <a:pt x="0" y="0"/>
                </a:lnTo>
                <a:close/>
              </a:path>
            </a:pathLst>
          </a:custGeom>
          <a:solidFill>
            <a:srgbClr val="02566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Crude Palm Oil</a:t>
            </a:r>
          </a:p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(CPO) </a:t>
            </a:r>
            <a:endParaRPr kumimoji="0" lang="en-ID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385B1A-8331-DE89-ED51-5D479B849351}"/>
              </a:ext>
            </a:extLst>
          </p:cNvPr>
          <p:cNvCxnSpPr>
            <a:cxnSpLocks/>
          </p:cNvCxnSpPr>
          <p:nvPr/>
        </p:nvCxnSpPr>
        <p:spPr>
          <a:xfrm>
            <a:off x="485307" y="4925335"/>
            <a:ext cx="5109959" cy="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>
            <a:extLst>
              <a:ext uri="{FF2B5EF4-FFF2-40B4-BE49-F238E27FC236}">
                <a16:creationId xmlns:a16="http://schemas.microsoft.com/office/drawing/2014/main" id="{5C86BA62-E215-8D4A-6BCC-BB6DB957F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196" y="3544695"/>
            <a:ext cx="5300452" cy="300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TextBox 2">
            <a:extLst>
              <a:ext uri="{FF2B5EF4-FFF2-40B4-BE49-F238E27FC236}">
                <a16:creationId xmlns:a16="http://schemas.microsoft.com/office/drawing/2014/main" id="{E15DF628-54CB-F009-C8B9-CB3E002E59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6041" y="6193761"/>
            <a:ext cx="31582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9916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Note: EFB – Empty Fruit Bunches, POME – Palm Oil Mill Effluent</a:t>
            </a:r>
          </a:p>
          <a:p>
            <a:pPr marL="0" marR="0" lvl="0" indent="0" algn="l" defTabSz="9916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</a:t>
            </a:r>
            <a:r>
              <a:rPr kumimoji="0" lang="id-ID" alt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ource: </a:t>
            </a:r>
            <a:r>
              <a:rPr kumimoji="0" lang="en-US" alt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Goldman Sachs, Web Sources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D7656E5-EA1C-2AE1-8B2E-AA4E686D91E2}"/>
              </a:ext>
            </a:extLst>
          </p:cNvPr>
          <p:cNvSpPr/>
          <p:nvPr/>
        </p:nvSpPr>
        <p:spPr>
          <a:xfrm>
            <a:off x="7990374" y="5034610"/>
            <a:ext cx="710819" cy="345886"/>
          </a:xfrm>
          <a:prstGeom prst="rect">
            <a:avLst/>
          </a:prstGeom>
          <a:solidFill>
            <a:srgbClr val="00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Animal Feed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F656281-2C07-250A-7915-A228C0023D8E}"/>
              </a:ext>
            </a:extLst>
          </p:cNvPr>
          <p:cNvSpPr/>
          <p:nvPr/>
        </p:nvSpPr>
        <p:spPr>
          <a:xfrm>
            <a:off x="7136689" y="5026035"/>
            <a:ext cx="791802" cy="342308"/>
          </a:xfrm>
          <a:prstGeom prst="rect">
            <a:avLst/>
          </a:prstGeom>
          <a:solidFill>
            <a:srgbClr val="00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Consumer Goods </a:t>
            </a:r>
          </a:p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(non-edible)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E53DB-7EE0-46D4-346C-24AE053303AB}"/>
              </a:ext>
            </a:extLst>
          </p:cNvPr>
          <p:cNvSpPr/>
          <p:nvPr/>
        </p:nvSpPr>
        <p:spPr>
          <a:xfrm>
            <a:off x="6228748" y="5022761"/>
            <a:ext cx="850035" cy="342308"/>
          </a:xfrm>
          <a:prstGeom prst="rect">
            <a:avLst/>
          </a:prstGeom>
          <a:solidFill>
            <a:srgbClr val="00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Consumer Goods </a:t>
            </a:r>
          </a:p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(edible)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B27E31-51FA-11DC-2463-F5AFC8D40D34}"/>
              </a:ext>
            </a:extLst>
          </p:cNvPr>
          <p:cNvSpPr/>
          <p:nvPr/>
        </p:nvSpPr>
        <p:spPr>
          <a:xfrm>
            <a:off x="8803531" y="5033480"/>
            <a:ext cx="693851" cy="345886"/>
          </a:xfrm>
          <a:prstGeom prst="rect">
            <a:avLst/>
          </a:prstGeom>
          <a:solidFill>
            <a:srgbClr val="00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Glycerin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0D1DFF4-3661-B465-6142-C1472BB9EEC9}"/>
              </a:ext>
            </a:extLst>
          </p:cNvPr>
          <p:cNvSpPr/>
          <p:nvPr/>
        </p:nvSpPr>
        <p:spPr>
          <a:xfrm>
            <a:off x="9691334" y="5033480"/>
            <a:ext cx="698266" cy="345886"/>
          </a:xfrm>
          <a:prstGeom prst="rect">
            <a:avLst/>
          </a:prstGeom>
          <a:solidFill>
            <a:srgbClr val="0066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Biodiesel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1D16CB-FD35-B9C5-4925-2C60BE96E449}"/>
              </a:ext>
            </a:extLst>
          </p:cNvPr>
          <p:cNvSpPr/>
          <p:nvPr/>
        </p:nvSpPr>
        <p:spPr>
          <a:xfrm>
            <a:off x="10591996" y="5049053"/>
            <a:ext cx="1028429" cy="345886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Fertilizer</a:t>
            </a:r>
          </a:p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(for Estates)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01BC20-17F9-E4E4-72C6-150AF4BAE756}"/>
              </a:ext>
            </a:extLst>
          </p:cNvPr>
          <p:cNvSpPr/>
          <p:nvPr/>
        </p:nvSpPr>
        <p:spPr>
          <a:xfrm>
            <a:off x="7920721" y="4518171"/>
            <a:ext cx="1046306" cy="166979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Crude Palm Oil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055B3BD-5E20-0E64-48A9-4ED1584FD609}"/>
              </a:ext>
            </a:extLst>
          </p:cNvPr>
          <p:cNvSpPr/>
          <p:nvPr/>
        </p:nvSpPr>
        <p:spPr>
          <a:xfrm>
            <a:off x="9090809" y="4528338"/>
            <a:ext cx="1047750" cy="16578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Palm Kernel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0B1B54-DE2C-D501-D9D4-E481F90D96A3}"/>
              </a:ext>
            </a:extLst>
          </p:cNvPr>
          <p:cNvSpPr/>
          <p:nvPr/>
        </p:nvSpPr>
        <p:spPr>
          <a:xfrm>
            <a:off x="10453608" y="4535039"/>
            <a:ext cx="1047750" cy="165787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916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EFB &amp; POME</a:t>
            </a:r>
          </a:p>
        </p:txBody>
      </p:sp>
      <p:pic>
        <p:nvPicPr>
          <p:cNvPr id="42" name="Picture 2" descr="Palm Oil vs. Palm Kernel Oil | EatingWell">
            <a:extLst>
              <a:ext uri="{FF2B5EF4-FFF2-40B4-BE49-F238E27FC236}">
                <a16:creationId xmlns:a16="http://schemas.microsoft.com/office/drawing/2014/main" id="{80F6B7F2-1635-AFA6-C191-12C618F96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39" b="-4762"/>
          <a:stretch/>
        </p:blipFill>
        <p:spPr bwMode="auto">
          <a:xfrm>
            <a:off x="4122188" y="4971343"/>
            <a:ext cx="1445646" cy="91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PK (Palm Kernel) – PT.Laskar">
            <a:extLst>
              <a:ext uri="{FF2B5EF4-FFF2-40B4-BE49-F238E27FC236}">
                <a16:creationId xmlns:a16="http://schemas.microsoft.com/office/drawing/2014/main" id="{98EC521B-BFBD-52BA-2F14-0E3DF24C5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961" y="5365069"/>
            <a:ext cx="928719" cy="46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02F33EF-A73A-568C-CBD9-CE07D2A9B981}"/>
              </a:ext>
            </a:extLst>
          </p:cNvPr>
          <p:cNvSpPr/>
          <p:nvPr/>
        </p:nvSpPr>
        <p:spPr>
          <a:xfrm>
            <a:off x="4103752" y="5830137"/>
            <a:ext cx="1474928" cy="649206"/>
          </a:xfrm>
          <a:custGeom>
            <a:avLst/>
            <a:gdLst>
              <a:gd name="connsiteX0" fmla="*/ 0 w 1474928"/>
              <a:gd name="connsiteY0" fmla="*/ 0 h 464022"/>
              <a:gd name="connsiteX1" fmla="*/ 860375 w 1474928"/>
              <a:gd name="connsiteY1" fmla="*/ 0 h 464022"/>
              <a:gd name="connsiteX2" fmla="*/ 1036137 w 1474928"/>
              <a:gd name="connsiteY2" fmla="*/ -49650 h 464022"/>
              <a:gd name="connsiteX3" fmla="*/ 1229107 w 1474928"/>
              <a:gd name="connsiteY3" fmla="*/ 0 h 464022"/>
              <a:gd name="connsiteX4" fmla="*/ 1474928 w 1474928"/>
              <a:gd name="connsiteY4" fmla="*/ 0 h 464022"/>
              <a:gd name="connsiteX5" fmla="*/ 1474928 w 1474928"/>
              <a:gd name="connsiteY5" fmla="*/ 77337 h 464022"/>
              <a:gd name="connsiteX6" fmla="*/ 1474928 w 1474928"/>
              <a:gd name="connsiteY6" fmla="*/ 77337 h 464022"/>
              <a:gd name="connsiteX7" fmla="*/ 1474928 w 1474928"/>
              <a:gd name="connsiteY7" fmla="*/ 193343 h 464022"/>
              <a:gd name="connsiteX8" fmla="*/ 1474928 w 1474928"/>
              <a:gd name="connsiteY8" fmla="*/ 464022 h 464022"/>
              <a:gd name="connsiteX9" fmla="*/ 1229107 w 1474928"/>
              <a:gd name="connsiteY9" fmla="*/ 464022 h 464022"/>
              <a:gd name="connsiteX10" fmla="*/ 860375 w 1474928"/>
              <a:gd name="connsiteY10" fmla="*/ 464022 h 464022"/>
              <a:gd name="connsiteX11" fmla="*/ 860375 w 1474928"/>
              <a:gd name="connsiteY11" fmla="*/ 464022 h 464022"/>
              <a:gd name="connsiteX12" fmla="*/ 0 w 1474928"/>
              <a:gd name="connsiteY12" fmla="*/ 464022 h 464022"/>
              <a:gd name="connsiteX13" fmla="*/ 0 w 1474928"/>
              <a:gd name="connsiteY13" fmla="*/ 193343 h 464022"/>
              <a:gd name="connsiteX14" fmla="*/ 0 w 1474928"/>
              <a:gd name="connsiteY14" fmla="*/ 77337 h 464022"/>
              <a:gd name="connsiteX15" fmla="*/ 0 w 1474928"/>
              <a:gd name="connsiteY15" fmla="*/ 77337 h 464022"/>
              <a:gd name="connsiteX16" fmla="*/ 0 w 1474928"/>
              <a:gd name="connsiteY16" fmla="*/ 0 h 464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74928" h="464022">
                <a:moveTo>
                  <a:pt x="0" y="0"/>
                </a:moveTo>
                <a:lnTo>
                  <a:pt x="860375" y="0"/>
                </a:lnTo>
                <a:lnTo>
                  <a:pt x="1036137" y="-49650"/>
                </a:lnTo>
                <a:lnTo>
                  <a:pt x="1229107" y="0"/>
                </a:lnTo>
                <a:lnTo>
                  <a:pt x="1474928" y="0"/>
                </a:lnTo>
                <a:lnTo>
                  <a:pt x="1474928" y="77337"/>
                </a:lnTo>
                <a:lnTo>
                  <a:pt x="1474928" y="77337"/>
                </a:lnTo>
                <a:lnTo>
                  <a:pt x="1474928" y="193343"/>
                </a:lnTo>
                <a:lnTo>
                  <a:pt x="1474928" y="464022"/>
                </a:lnTo>
                <a:lnTo>
                  <a:pt x="1229107" y="464022"/>
                </a:lnTo>
                <a:lnTo>
                  <a:pt x="860375" y="464022"/>
                </a:lnTo>
                <a:lnTo>
                  <a:pt x="860375" y="464022"/>
                </a:lnTo>
                <a:lnTo>
                  <a:pt x="0" y="464022"/>
                </a:lnTo>
                <a:lnTo>
                  <a:pt x="0" y="193343"/>
                </a:lnTo>
                <a:lnTo>
                  <a:pt x="0" y="77337"/>
                </a:lnTo>
                <a:lnTo>
                  <a:pt x="0" y="77337"/>
                </a:lnTo>
                <a:lnTo>
                  <a:pt x="0" y="0"/>
                </a:lnTo>
                <a:close/>
              </a:path>
            </a:pathLst>
          </a:custGeom>
          <a:solidFill>
            <a:srgbClr val="02566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 Palm Kernel</a:t>
            </a:r>
          </a:p>
          <a:p>
            <a:pPr marL="0" marR="0" lvl="0" indent="0" algn="ctr" defTabSz="6667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(PK)</a:t>
            </a:r>
            <a:endParaRPr kumimoji="0" lang="en-ID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7BB10AB-31ED-145E-A749-1D613AE44727}"/>
              </a:ext>
            </a:extLst>
          </p:cNvPr>
          <p:cNvSpPr/>
          <p:nvPr/>
        </p:nvSpPr>
        <p:spPr>
          <a:xfrm>
            <a:off x="6200906" y="3629772"/>
            <a:ext cx="1367936" cy="1026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A393E80-AB90-3BF1-6D87-50C0D4D716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7417" y="4007023"/>
            <a:ext cx="1464194" cy="383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CF3B2F-3E5A-C610-D0BF-84B5B7EE0F1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r="11290"/>
          <a:stretch/>
        </p:blipFill>
        <p:spPr>
          <a:xfrm>
            <a:off x="480194" y="3535809"/>
            <a:ext cx="1785728" cy="10186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AD79B6-9BAC-EE94-C5AF-6E103184C07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12" y="3503786"/>
            <a:ext cx="1914551" cy="1004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26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C511E2-2174-4198-BA95-03D5FF62248C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 dirty="0"/>
              <a:t>STEP 1</a:t>
            </a:r>
            <a:endParaRPr lang="en-US" sz="1867" i="1" dirty="0"/>
          </a:p>
        </p:txBody>
      </p:sp>
      <p:sp>
        <p:nvSpPr>
          <p:cNvPr id="13" name="Rounded Rectangle 106">
            <a:extLst>
              <a:ext uri="{FF2B5EF4-FFF2-40B4-BE49-F238E27FC236}">
                <a16:creationId xmlns:a16="http://schemas.microsoft.com/office/drawing/2014/main" id="{68E1D82B-83A3-3241-A93D-8CC3C2F99600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07">
            <a:extLst>
              <a:ext uri="{FF2B5EF4-FFF2-40B4-BE49-F238E27FC236}">
                <a16:creationId xmlns:a16="http://schemas.microsoft.com/office/drawing/2014/main" id="{923FA4C0-6A2E-304D-8D55-912DE35C96D9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08">
            <a:extLst>
              <a:ext uri="{FF2B5EF4-FFF2-40B4-BE49-F238E27FC236}">
                <a16:creationId xmlns:a16="http://schemas.microsoft.com/office/drawing/2014/main" id="{9F021CFA-131C-20CE-DBF9-FC5AB64EAC61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09">
            <a:extLst>
              <a:ext uri="{FF2B5EF4-FFF2-40B4-BE49-F238E27FC236}">
                <a16:creationId xmlns:a16="http://schemas.microsoft.com/office/drawing/2014/main" id="{0112B087-747E-C2CD-8325-3C28B693FA7F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29D073-20BA-428F-D7A7-5491796D7AE9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08B46-1215-2078-B859-0E72476DBCBB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MENENTUKAN TEMA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ED4F3-EA1E-16BD-EE3D-0F3384CBA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86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err="1">
                <a:solidFill>
                  <a:srgbClr val="046266"/>
                </a:solidFill>
                <a:latin typeface="+mn-lt"/>
              </a:rPr>
              <a:t>Latar</a:t>
            </a:r>
            <a:r>
              <a:rPr lang="en-US" altLang="en-US" b="1">
                <a:solidFill>
                  <a:srgbClr val="046266"/>
                </a:solidFill>
                <a:latin typeface="+mn-lt"/>
              </a:rPr>
              <a:t> Belakang – Chairman Messages 2024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F22EECB-A82B-1EB6-A46C-7E64A5551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4" y="1431552"/>
            <a:ext cx="3469435" cy="498456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566340E-39F4-31C3-4518-72E7646BB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005" y="1480359"/>
            <a:ext cx="3469435" cy="490634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253658-0712-B04A-995C-B511CA635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978" y="1480359"/>
            <a:ext cx="3569414" cy="497937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6411CDF-92CC-3E64-B7A5-56DD23EC1F7C}"/>
              </a:ext>
            </a:extLst>
          </p:cNvPr>
          <p:cNvSpPr/>
          <p:nvPr/>
        </p:nvSpPr>
        <p:spPr>
          <a:xfrm>
            <a:off x="566384" y="5506119"/>
            <a:ext cx="10862008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DF1997-CD68-35DE-9194-384425444B7C}"/>
              </a:ext>
            </a:extLst>
          </p:cNvPr>
          <p:cNvSpPr/>
          <p:nvPr/>
        </p:nvSpPr>
        <p:spPr>
          <a:xfrm>
            <a:off x="7964370" y="2023177"/>
            <a:ext cx="3385197" cy="1020590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4EB9D-9619-EE97-05A9-0BDFD458FCD2}"/>
              </a:ext>
            </a:extLst>
          </p:cNvPr>
          <p:cNvSpPr txBox="1"/>
          <p:nvPr/>
        </p:nvSpPr>
        <p:spPr>
          <a:xfrm>
            <a:off x="566384" y="5506119"/>
            <a:ext cx="10862008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“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menjamin</a:t>
            </a:r>
            <a:r>
              <a:rPr lang="en-US" sz="1600" dirty="0"/>
              <a:t> </a:t>
            </a:r>
            <a:r>
              <a:rPr lang="en-US" sz="1600" dirty="0" err="1"/>
              <a:t>keberlangsungan</a:t>
            </a:r>
            <a:r>
              <a:rPr lang="en-US" sz="1600" dirty="0"/>
              <a:t> </a:t>
            </a:r>
            <a:r>
              <a:rPr lang="en-US" sz="1600" dirty="0" err="1"/>
              <a:t>bisnis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dibutuhkan</a:t>
            </a:r>
            <a:r>
              <a:rPr lang="en-US" sz="1600" dirty="0"/>
              <a:t> talent yang </a:t>
            </a:r>
            <a:r>
              <a:rPr lang="en-US" sz="1600" dirty="0" err="1"/>
              <a:t>kompeten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di </a:t>
            </a:r>
            <a:r>
              <a:rPr lang="en-US" sz="1600" dirty="0" err="1"/>
              <a:t>bidang</a:t>
            </a:r>
            <a:r>
              <a:rPr lang="en-US" sz="1600" dirty="0"/>
              <a:t> </a:t>
            </a:r>
            <a:r>
              <a:rPr lang="en-US" sz="1600" dirty="0" err="1"/>
              <a:t>teknikal</a:t>
            </a:r>
            <a:r>
              <a:rPr lang="en-US" sz="1600" dirty="0"/>
              <a:t> </a:t>
            </a:r>
            <a:r>
              <a:rPr lang="en-US" sz="1600" dirty="0" err="1"/>
              <a:t>tetapi</a:t>
            </a:r>
            <a:r>
              <a:rPr lang="en-US" sz="1600" dirty="0"/>
              <a:t> </a:t>
            </a:r>
            <a:r>
              <a:rPr lang="en-US" sz="1600" dirty="0" err="1"/>
              <a:t>juga</a:t>
            </a:r>
            <a:r>
              <a:rPr lang="en-US" sz="1600" dirty="0"/>
              <a:t> continuous improvement. Improvement dan </a:t>
            </a:r>
            <a:r>
              <a:rPr lang="en-US" sz="1600" dirty="0" err="1"/>
              <a:t>aktivitas</a:t>
            </a:r>
            <a:r>
              <a:rPr lang="en-US" sz="1600" dirty="0"/>
              <a:t> kaizen </a:t>
            </a:r>
            <a:r>
              <a:rPr lang="en-US" sz="1600" dirty="0" err="1"/>
              <a:t>lainnya</a:t>
            </a:r>
            <a:r>
              <a:rPr lang="en-US" sz="1600" dirty="0"/>
              <a:t> </a:t>
            </a:r>
            <a:r>
              <a:rPr lang="en-US" sz="1600" dirty="0" err="1"/>
              <a:t>harus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kompetensi</a:t>
            </a:r>
            <a:r>
              <a:rPr lang="en-US" sz="1600" dirty="0"/>
              <a:t> “must have” di </a:t>
            </a:r>
            <a:r>
              <a:rPr lang="en-US" sz="1600" dirty="0" err="1"/>
              <a:t>setiap</a:t>
            </a:r>
            <a:r>
              <a:rPr lang="en-US" sz="1600" dirty="0"/>
              <a:t> level dan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budaya</a:t>
            </a:r>
            <a:r>
              <a:rPr lang="en-US" sz="1600" dirty="0"/>
              <a:t> kerja </a:t>
            </a:r>
            <a:r>
              <a:rPr lang="en-US" sz="1600" dirty="0" err="1"/>
              <a:t>sehari-hari</a:t>
            </a:r>
            <a:r>
              <a:rPr lang="en-US" sz="1600" dirty="0"/>
              <a:t>.”</a:t>
            </a:r>
          </a:p>
          <a:p>
            <a:pPr algn="ctr"/>
            <a:r>
              <a:rPr lang="en-US" sz="1600" dirty="0">
                <a:latin typeface="+mj-lt"/>
                <a:cs typeface="Arial" panose="020B0604020202020204" pitchFamily="34" charset="0"/>
              </a:rPr>
              <a:t>M</a:t>
            </a:r>
            <a:r>
              <a:rPr lang="id-ID" sz="1600" dirty="0" err="1">
                <a:latin typeface="+mj-lt"/>
                <a:cs typeface="Arial" panose="020B0604020202020204" pitchFamily="34" charset="0"/>
              </a:rPr>
              <a:t>aka</a:t>
            </a:r>
            <a:r>
              <a:rPr lang="id-ID" sz="1600" dirty="0">
                <a:latin typeface="+mj-lt"/>
                <a:cs typeface="Arial" panose="020B0604020202020204" pitchFamily="34" charset="0"/>
              </a:rPr>
              <a:t> kita harus </a:t>
            </a:r>
            <a:r>
              <a:rPr lang="id-ID" sz="16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aktif melakukan </a:t>
            </a:r>
            <a:r>
              <a:rPr lang="en-US" sz="1600" b="1" dirty="0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I</a:t>
            </a:r>
            <a:r>
              <a:rPr lang="id-ID" sz="1600" b="1" dirty="0" err="1">
                <a:solidFill>
                  <a:srgbClr val="FF0000"/>
                </a:solidFill>
                <a:latin typeface="+mj-lt"/>
                <a:cs typeface="Arial" panose="020B0604020202020204" pitchFamily="34" charset="0"/>
              </a:rPr>
              <a:t>mprovement</a:t>
            </a:r>
            <a:endParaRPr lang="en-US" sz="1600" dirty="0">
              <a:latin typeface="+mj-lt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E08998C-E78F-CF7B-1827-CF4BD647F772}"/>
              </a:ext>
            </a:extLst>
          </p:cNvPr>
          <p:cNvCxnSpPr>
            <a:cxnSpLocks/>
          </p:cNvCxnSpPr>
          <p:nvPr/>
        </p:nvCxnSpPr>
        <p:spPr>
          <a:xfrm flipH="1">
            <a:off x="6092777" y="2522483"/>
            <a:ext cx="2184120" cy="29836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454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C511E2-2174-4198-BA95-03D5FF62248C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 dirty="0"/>
              <a:t>STEP 1</a:t>
            </a:r>
            <a:endParaRPr lang="en-US" sz="1867" i="1" dirty="0"/>
          </a:p>
        </p:txBody>
      </p:sp>
      <p:sp>
        <p:nvSpPr>
          <p:cNvPr id="13" name="Rounded Rectangle 106">
            <a:extLst>
              <a:ext uri="{FF2B5EF4-FFF2-40B4-BE49-F238E27FC236}">
                <a16:creationId xmlns:a16="http://schemas.microsoft.com/office/drawing/2014/main" id="{68E1D82B-83A3-3241-A93D-8CC3C2F99600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07">
            <a:extLst>
              <a:ext uri="{FF2B5EF4-FFF2-40B4-BE49-F238E27FC236}">
                <a16:creationId xmlns:a16="http://schemas.microsoft.com/office/drawing/2014/main" id="{923FA4C0-6A2E-304D-8D55-912DE35C96D9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08">
            <a:extLst>
              <a:ext uri="{FF2B5EF4-FFF2-40B4-BE49-F238E27FC236}">
                <a16:creationId xmlns:a16="http://schemas.microsoft.com/office/drawing/2014/main" id="{9F021CFA-131C-20CE-DBF9-FC5AB64EAC61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09">
            <a:extLst>
              <a:ext uri="{FF2B5EF4-FFF2-40B4-BE49-F238E27FC236}">
                <a16:creationId xmlns:a16="http://schemas.microsoft.com/office/drawing/2014/main" id="{0112B087-747E-C2CD-8325-3C28B693FA7F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29D073-20BA-428F-D7A7-5491796D7AE9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08B46-1215-2078-B859-0E72476DBCBB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MENENTUKAN TEMA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ED4F3-EA1E-16BD-EE3D-0F3384CBA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86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 err="1">
                <a:solidFill>
                  <a:srgbClr val="046266"/>
                </a:solidFill>
                <a:latin typeface="+mn-lt"/>
              </a:rPr>
              <a:t>Latar</a:t>
            </a:r>
            <a:r>
              <a:rPr lang="en-US" altLang="en-US" b="1" dirty="0">
                <a:solidFill>
                  <a:srgbClr val="046266"/>
                </a:solidFill>
                <a:latin typeface="+mn-lt"/>
              </a:rPr>
              <a:t> </a:t>
            </a:r>
            <a:r>
              <a:rPr lang="en-US" altLang="en-US" b="1" dirty="0" err="1">
                <a:solidFill>
                  <a:srgbClr val="046266"/>
                </a:solidFill>
                <a:latin typeface="+mn-lt"/>
              </a:rPr>
              <a:t>Belakang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172183-16AE-745C-D1BF-5F1F66BC06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5615" y="1423204"/>
            <a:ext cx="5421418" cy="3141642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973F4677-B177-D866-0E2A-29AF0774006E}"/>
              </a:ext>
            </a:extLst>
          </p:cNvPr>
          <p:cNvSpPr/>
          <p:nvPr/>
        </p:nvSpPr>
        <p:spPr>
          <a:xfrm>
            <a:off x="156330" y="4697758"/>
            <a:ext cx="5340704" cy="1848328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defRPr/>
            </a:pP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Berdasarkan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sample block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realisasi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pengaplikasian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tankos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di PT ETAM BERSAMA LESTARI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tahun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2023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2 sampling block,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block I02 dan V30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dilihat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grafik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batang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waktu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restan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pengaplikasi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tankos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melebihi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batas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waktu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restan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yaitu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9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hari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dan 15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hari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. Hal ini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dapat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menjadi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initial problem yang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menyebabkan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serangan</a:t>
            </a:r>
            <a:r>
              <a:rPr lang="en-US" sz="1400" b="1" dirty="0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kumbang</a:t>
            </a:r>
            <a:r>
              <a:rPr lang="en-US" sz="1400" b="1" dirty="0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tanduk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yang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tinggi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di PT EBL.</a:t>
            </a:r>
            <a:endParaRPr kumimoji="0" lang="en-ID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body"/>
              <a:cs typeface="Arial" panose="020B0604020202020204" pitchFamily="34" charset="0"/>
            </a:endParaRPr>
          </a:p>
        </p:txBody>
      </p:sp>
      <p:sp>
        <p:nvSpPr>
          <p:cNvPr id="4" name="TextBox 49">
            <a:extLst>
              <a:ext uri="{FF2B5EF4-FFF2-40B4-BE49-F238E27FC236}">
                <a16:creationId xmlns:a16="http://schemas.microsoft.com/office/drawing/2014/main" id="{E70831CB-32FA-3541-6942-AA5026A15359}"/>
              </a:ext>
            </a:extLst>
          </p:cNvPr>
          <p:cNvSpPr txBox="1"/>
          <p:nvPr/>
        </p:nvSpPr>
        <p:spPr>
          <a:xfrm>
            <a:off x="9086551" y="4071288"/>
            <a:ext cx="2912519" cy="2031325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Kurangnya</a:t>
            </a:r>
            <a:r>
              <a:rPr lang="en-US" sz="1400" b="1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system monitoring </a:t>
            </a:r>
            <a:r>
              <a:rPr lang="en-US" sz="1400" b="1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pengaplikasian</a:t>
            </a:r>
            <a:r>
              <a:rPr lang="en-US" sz="1400" b="1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tankos</a:t>
            </a:r>
            <a:r>
              <a:rPr lang="en-US" sz="1400" b="1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menjadi</a:t>
            </a:r>
            <a:r>
              <a:rPr lang="en-US" sz="1400" b="1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problem </a:t>
            </a:r>
            <a:r>
              <a:rPr lang="en-US" sz="1400" b="1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utama</a:t>
            </a:r>
            <a:r>
              <a:rPr lang="en-US" sz="1400" b="1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perkembangan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kumbang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tanduk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nantinya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khususnya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areal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seperti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PT EBL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dengan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luasan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yang besar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serta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berbukit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sehingga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monitoring manual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menjadi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tidak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efektif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efisien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9">
            <a:extLst>
              <a:ext uri="{FF2B5EF4-FFF2-40B4-BE49-F238E27FC236}">
                <a16:creationId xmlns:a16="http://schemas.microsoft.com/office/drawing/2014/main" id="{6A3325E3-C3A5-CE44-8B0F-2613DAEC09AF}"/>
              </a:ext>
            </a:extLst>
          </p:cNvPr>
          <p:cNvSpPr txBox="1"/>
          <p:nvPr/>
        </p:nvSpPr>
        <p:spPr>
          <a:xfrm>
            <a:off x="6406985" y="3351050"/>
            <a:ext cx="4956807" cy="292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Calibri body"/>
                <a:cs typeface="Arial" panose="020B0604020202020204" pitchFamily="34" charset="0"/>
              </a:rPr>
              <a:t>Sumber: </a:t>
            </a:r>
            <a:r>
              <a:rPr lang="en-US" sz="1300" dirty="0" err="1">
                <a:latin typeface="Calibri body"/>
                <a:cs typeface="Arial" panose="020B0604020202020204" pitchFamily="34" charset="0"/>
              </a:rPr>
              <a:t>Realisasi</a:t>
            </a:r>
            <a:r>
              <a:rPr lang="en-US" sz="1300" dirty="0">
                <a:latin typeface="Calibri body"/>
                <a:cs typeface="Arial" panose="020B0604020202020204" pitchFamily="34" charset="0"/>
              </a:rPr>
              <a:t> RKT </a:t>
            </a:r>
            <a:r>
              <a:rPr lang="en-US" sz="1300" dirty="0" err="1">
                <a:latin typeface="Calibri body"/>
                <a:cs typeface="Arial" panose="020B0604020202020204" pitchFamily="34" charset="0"/>
              </a:rPr>
              <a:t>tahun</a:t>
            </a:r>
            <a:r>
              <a:rPr lang="en-US" sz="1300" dirty="0">
                <a:latin typeface="Calibri body"/>
                <a:cs typeface="Arial" panose="020B0604020202020204" pitchFamily="34" charset="0"/>
              </a:rPr>
              <a:t> 2023, TANKOS PT EBL</a:t>
            </a:r>
            <a:endParaRPr lang="en-US" sz="1300" dirty="0">
              <a:solidFill>
                <a:srgbClr val="FF0000"/>
              </a:solidFill>
              <a:latin typeface="Calibri body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B24B0E-0E6F-1BD5-DF38-AA3383C3858C}"/>
              </a:ext>
            </a:extLst>
          </p:cNvPr>
          <p:cNvPicPr/>
          <p:nvPr/>
        </p:nvPicPr>
        <p:blipFill>
          <a:blip r:embed="rId3"/>
          <a:srcRect/>
          <a:stretch/>
        </p:blipFill>
        <p:spPr bwMode="auto">
          <a:xfrm>
            <a:off x="5708277" y="3879103"/>
            <a:ext cx="3321419" cy="24884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98FD5-95D9-E834-5844-1F5B58378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708" y="1348644"/>
            <a:ext cx="6258486" cy="197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2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C511E2-2174-4198-BA95-03D5FF62248C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 dirty="0"/>
              <a:t>STEP 1</a:t>
            </a:r>
            <a:endParaRPr lang="en-US" sz="1867" i="1" dirty="0"/>
          </a:p>
        </p:txBody>
      </p:sp>
      <p:sp>
        <p:nvSpPr>
          <p:cNvPr id="13" name="Rounded Rectangle 106">
            <a:extLst>
              <a:ext uri="{FF2B5EF4-FFF2-40B4-BE49-F238E27FC236}">
                <a16:creationId xmlns:a16="http://schemas.microsoft.com/office/drawing/2014/main" id="{68E1D82B-83A3-3241-A93D-8CC3C2F99600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07">
            <a:extLst>
              <a:ext uri="{FF2B5EF4-FFF2-40B4-BE49-F238E27FC236}">
                <a16:creationId xmlns:a16="http://schemas.microsoft.com/office/drawing/2014/main" id="{923FA4C0-6A2E-304D-8D55-912DE35C96D9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08">
            <a:extLst>
              <a:ext uri="{FF2B5EF4-FFF2-40B4-BE49-F238E27FC236}">
                <a16:creationId xmlns:a16="http://schemas.microsoft.com/office/drawing/2014/main" id="{9F021CFA-131C-20CE-DBF9-FC5AB64EAC61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09">
            <a:extLst>
              <a:ext uri="{FF2B5EF4-FFF2-40B4-BE49-F238E27FC236}">
                <a16:creationId xmlns:a16="http://schemas.microsoft.com/office/drawing/2014/main" id="{0112B087-747E-C2CD-8325-3C28B693FA7F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29D073-20BA-428F-D7A7-5491796D7AE9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08B46-1215-2078-B859-0E72476DBCBB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MENENTUKAN TEMA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ED4F3-EA1E-16BD-EE3D-0F3384CBA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86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 err="1">
                <a:solidFill>
                  <a:srgbClr val="046266"/>
                </a:solidFill>
                <a:latin typeface="+mn-lt"/>
              </a:rPr>
              <a:t>Latar</a:t>
            </a:r>
            <a:r>
              <a:rPr lang="en-US" altLang="en-US" b="1" dirty="0">
                <a:solidFill>
                  <a:srgbClr val="046266"/>
                </a:solidFill>
                <a:latin typeface="+mn-lt"/>
              </a:rPr>
              <a:t> </a:t>
            </a:r>
            <a:r>
              <a:rPr lang="en-US" altLang="en-US" b="1" dirty="0" err="1">
                <a:solidFill>
                  <a:srgbClr val="046266"/>
                </a:solidFill>
                <a:latin typeface="+mn-lt"/>
              </a:rPr>
              <a:t>Belakang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E2E28-6C63-AD9F-4764-6F7EEE5E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72" y="1529983"/>
            <a:ext cx="7419975" cy="174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7D25E-32E6-8D33-62B8-42AC89466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71" y="3331834"/>
            <a:ext cx="7419975" cy="32182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AC5100F-C4FE-9A87-DC80-29EFFE5C5B3D}"/>
              </a:ext>
            </a:extLst>
          </p:cNvPr>
          <p:cNvSpPr/>
          <p:nvPr/>
        </p:nvSpPr>
        <p:spPr>
          <a:xfrm>
            <a:off x="7662846" y="1529982"/>
            <a:ext cx="4286282" cy="5020107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defRPr/>
            </a:pP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Merujuk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pada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Pedoman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Teknis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Aplikasi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Janjang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Kosong 059/PT/IX/2014,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aplikasi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janjang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kosong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dilakukan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monitoring untuk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memudahkan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asisten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melakukan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evaluasi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rencana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dan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pencapaian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serta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mengetahui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restan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lapangannya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.</a:t>
            </a:r>
          </a:p>
          <a:p>
            <a:pPr lvl="0" algn="just"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body"/>
              <a:cs typeface="Arial" panose="020B0604020202020204" pitchFamily="34" charset="0"/>
            </a:endParaRPr>
          </a:p>
          <a:p>
            <a:pPr lvl="0" algn="just">
              <a:defRPr/>
            </a:pP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proses dropping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janjang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kosong ke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lapangan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harus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diarahkan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oleh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mandor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atau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asisten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sesuai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letak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pembongkaran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muatan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janjang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kosong agar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sesuai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rencana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.</a:t>
            </a:r>
          </a:p>
          <a:p>
            <a:pPr lvl="0" algn="just">
              <a:defRPr/>
            </a:pP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body"/>
              <a:cs typeface="Arial" panose="020B0604020202020204" pitchFamily="34" charset="0"/>
            </a:endParaRPr>
          </a:p>
          <a:p>
            <a:pPr lvl="0" algn="just">
              <a:defRPr/>
            </a:pPr>
            <a:r>
              <a:rPr lang="en-US" sz="1400" b="1" dirty="0" err="1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Sistem</a:t>
            </a:r>
            <a:r>
              <a:rPr lang="en-US" sz="1400" b="1" dirty="0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 monitoring 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ini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nantinya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akan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membantu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dalam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mengetahui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lokasi</a:t>
            </a:r>
            <a:r>
              <a:rPr lang="en-US" sz="1400" b="1" dirty="0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 dropping 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dan </a:t>
            </a:r>
            <a:r>
              <a:rPr lang="en-US" sz="1400" b="1" dirty="0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lama </a:t>
            </a:r>
            <a:r>
              <a:rPr lang="en-US" sz="1400" b="1" dirty="0" err="1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restan</a:t>
            </a:r>
            <a:r>
              <a:rPr lang="en-US" sz="1400" b="1" dirty="0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janjang</a:t>
            </a:r>
            <a:r>
              <a:rPr lang="en-US" sz="1400" b="1" dirty="0">
                <a:solidFill>
                  <a:srgbClr val="FF0000"/>
                </a:solidFill>
                <a:latin typeface="Calibri body"/>
                <a:cs typeface="Arial" panose="020B0604020202020204" pitchFamily="34" charset="0"/>
              </a:rPr>
              <a:t> kosong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di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lokasi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pembongkaran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janjang</a:t>
            </a:r>
            <a:r>
              <a:rPr lang="en-US" sz="1400" dirty="0">
                <a:solidFill>
                  <a:schemeClr val="tx1"/>
                </a:solidFill>
                <a:latin typeface="Calibri body"/>
                <a:cs typeface="Arial" panose="020B0604020202020204" pitchFamily="34" charset="0"/>
              </a:rPr>
              <a:t> kosong.</a:t>
            </a:r>
            <a:endParaRPr kumimoji="0" lang="en-ID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 body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798F02-4F7A-BA9C-17A4-1DFC40A8F8BA}"/>
              </a:ext>
            </a:extLst>
          </p:cNvPr>
          <p:cNvSpPr/>
          <p:nvPr/>
        </p:nvSpPr>
        <p:spPr>
          <a:xfrm>
            <a:off x="242871" y="3331834"/>
            <a:ext cx="7212288" cy="70528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3E4C9-1AFC-6122-6684-ECD46B53F221}"/>
              </a:ext>
            </a:extLst>
          </p:cNvPr>
          <p:cNvSpPr/>
          <p:nvPr/>
        </p:nvSpPr>
        <p:spPr>
          <a:xfrm>
            <a:off x="242870" y="5700139"/>
            <a:ext cx="7212288" cy="79396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786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C511E2-2174-4198-BA95-03D5FF62248C}"/>
              </a:ext>
            </a:extLst>
          </p:cNvPr>
          <p:cNvSpPr txBox="1"/>
          <p:nvPr/>
        </p:nvSpPr>
        <p:spPr>
          <a:xfrm>
            <a:off x="4545263" y="386264"/>
            <a:ext cx="1461195" cy="37965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67" b="1" i="1" dirty="0"/>
              <a:t>STEP 1</a:t>
            </a:r>
            <a:endParaRPr lang="en-US" sz="1867" i="1" dirty="0"/>
          </a:p>
        </p:txBody>
      </p:sp>
      <p:sp>
        <p:nvSpPr>
          <p:cNvPr id="13" name="Rounded Rectangle 106">
            <a:extLst>
              <a:ext uri="{FF2B5EF4-FFF2-40B4-BE49-F238E27FC236}">
                <a16:creationId xmlns:a16="http://schemas.microsoft.com/office/drawing/2014/main" id="{68E1D82B-83A3-3241-A93D-8CC3C2F99600}"/>
              </a:ext>
            </a:extLst>
          </p:cNvPr>
          <p:cNvSpPr/>
          <p:nvPr/>
        </p:nvSpPr>
        <p:spPr>
          <a:xfrm>
            <a:off x="242872" y="143253"/>
            <a:ext cx="1132406" cy="392835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P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107">
            <a:extLst>
              <a:ext uri="{FF2B5EF4-FFF2-40B4-BE49-F238E27FC236}">
                <a16:creationId xmlns:a16="http://schemas.microsoft.com/office/drawing/2014/main" id="{923FA4C0-6A2E-304D-8D55-912DE35C96D9}"/>
              </a:ext>
            </a:extLst>
          </p:cNvPr>
          <p:cNvSpPr/>
          <p:nvPr/>
        </p:nvSpPr>
        <p:spPr>
          <a:xfrm>
            <a:off x="1404617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D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5" name="Rounded Rectangle 108">
            <a:extLst>
              <a:ext uri="{FF2B5EF4-FFF2-40B4-BE49-F238E27FC236}">
                <a16:creationId xmlns:a16="http://schemas.microsoft.com/office/drawing/2014/main" id="{9F021CFA-131C-20CE-DBF9-FC5AB64EAC61}"/>
              </a:ext>
            </a:extLst>
          </p:cNvPr>
          <p:cNvSpPr/>
          <p:nvPr/>
        </p:nvSpPr>
        <p:spPr>
          <a:xfrm>
            <a:off x="2556345" y="139446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C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6" name="Rounded Rectangle 109">
            <a:extLst>
              <a:ext uri="{FF2B5EF4-FFF2-40B4-BE49-F238E27FC236}">
                <a16:creationId xmlns:a16="http://schemas.microsoft.com/office/drawing/2014/main" id="{0112B087-747E-C2CD-8325-3C28B693FA7F}"/>
              </a:ext>
            </a:extLst>
          </p:cNvPr>
          <p:cNvSpPr/>
          <p:nvPr/>
        </p:nvSpPr>
        <p:spPr>
          <a:xfrm>
            <a:off x="3712307" y="143253"/>
            <a:ext cx="1132406" cy="392835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b="1" dirty="0">
                <a:solidFill>
                  <a:schemeClr val="bg1"/>
                </a:solidFill>
              </a:rPr>
              <a:t>A</a:t>
            </a:r>
            <a:endParaRPr lang="id-ID" sz="1200" b="1" dirty="0">
              <a:solidFill>
                <a:schemeClr val="bg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F29D073-20BA-428F-D7A7-5491796D7AE9}"/>
              </a:ext>
            </a:extLst>
          </p:cNvPr>
          <p:cNvSpPr/>
          <p:nvPr/>
        </p:nvSpPr>
        <p:spPr>
          <a:xfrm>
            <a:off x="242872" y="625642"/>
            <a:ext cx="4601841" cy="338554"/>
          </a:xfrm>
          <a:prstGeom prst="roundRect">
            <a:avLst/>
          </a:prstGeom>
          <a:solidFill>
            <a:srgbClr val="00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108B46-1215-2078-B859-0E72476DBCBB}"/>
              </a:ext>
            </a:extLst>
          </p:cNvPr>
          <p:cNvSpPr txBox="1"/>
          <p:nvPr/>
        </p:nvSpPr>
        <p:spPr>
          <a:xfrm>
            <a:off x="447397" y="629449"/>
            <a:ext cx="4303609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MENENTUKAN TEMA</a:t>
            </a:r>
            <a:endParaRPr lang="en-US" sz="1600" i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BED4F3-EA1E-16BD-EE3D-0F3384CBA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21" y="1101875"/>
            <a:ext cx="48681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 err="1">
                <a:solidFill>
                  <a:srgbClr val="046266"/>
                </a:solidFill>
                <a:latin typeface="+mn-lt"/>
              </a:rPr>
              <a:t>Latar</a:t>
            </a:r>
            <a:r>
              <a:rPr lang="en-US" altLang="en-US" b="1" dirty="0">
                <a:solidFill>
                  <a:srgbClr val="046266"/>
                </a:solidFill>
                <a:latin typeface="+mn-lt"/>
              </a:rPr>
              <a:t> </a:t>
            </a:r>
            <a:r>
              <a:rPr lang="en-US" altLang="en-US" b="1" dirty="0" err="1">
                <a:solidFill>
                  <a:srgbClr val="046266"/>
                </a:solidFill>
                <a:latin typeface="+mn-lt"/>
              </a:rPr>
              <a:t>Belakang</a:t>
            </a:r>
            <a:endParaRPr lang="en-US" altLang="en-US" b="1" dirty="0">
              <a:solidFill>
                <a:srgbClr val="046266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48CA90-BFE5-4164-334B-2A97E48B0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083" y="1373886"/>
            <a:ext cx="5227924" cy="3978855"/>
          </a:xfrm>
          <a:prstGeom prst="rect">
            <a:avLst/>
          </a:prstGeom>
        </p:spPr>
      </p:pic>
      <p:sp>
        <p:nvSpPr>
          <p:cNvPr id="3" name="TextBox 49">
            <a:extLst>
              <a:ext uri="{FF2B5EF4-FFF2-40B4-BE49-F238E27FC236}">
                <a16:creationId xmlns:a16="http://schemas.microsoft.com/office/drawing/2014/main" id="{72E9EB1A-3BCE-AB87-AFA6-0B4635CF9899}"/>
              </a:ext>
            </a:extLst>
          </p:cNvPr>
          <p:cNvSpPr txBox="1"/>
          <p:nvPr/>
        </p:nvSpPr>
        <p:spPr>
          <a:xfrm>
            <a:off x="1832076" y="1630397"/>
            <a:ext cx="290561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PENENTUAN PILOT PROJECT</a:t>
            </a:r>
            <a:endParaRPr lang="en-US" sz="1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49">
            <a:extLst>
              <a:ext uri="{FF2B5EF4-FFF2-40B4-BE49-F238E27FC236}">
                <a16:creationId xmlns:a16="http://schemas.microsoft.com/office/drawing/2014/main" id="{C69CADAD-A7A8-DCF6-7CAC-D22E26FF487E}"/>
              </a:ext>
            </a:extLst>
          </p:cNvPr>
          <p:cNvSpPr txBox="1"/>
          <p:nvPr/>
        </p:nvSpPr>
        <p:spPr>
          <a:xfrm>
            <a:off x="271792" y="2067749"/>
            <a:ext cx="3906491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Data RKT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Tankos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PT EBL 2024: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A5C66F-1DDA-D507-A79F-DBF97BD6E39B}"/>
              </a:ext>
            </a:extLst>
          </p:cNvPr>
          <p:cNvCxnSpPr>
            <a:cxnSpLocks/>
          </p:cNvCxnSpPr>
          <p:nvPr/>
        </p:nvCxnSpPr>
        <p:spPr>
          <a:xfrm flipV="1">
            <a:off x="5372100" y="3657600"/>
            <a:ext cx="1533525" cy="2561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49">
            <a:extLst>
              <a:ext uri="{FF2B5EF4-FFF2-40B4-BE49-F238E27FC236}">
                <a16:creationId xmlns:a16="http://schemas.microsoft.com/office/drawing/2014/main" id="{0F9F7963-D19C-AD5D-459D-3A0698E018F4}"/>
              </a:ext>
            </a:extLst>
          </p:cNvPr>
          <p:cNvSpPr txBox="1"/>
          <p:nvPr/>
        </p:nvSpPr>
        <p:spPr>
          <a:xfrm>
            <a:off x="6735841" y="5363493"/>
            <a:ext cx="4928487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pareto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diatas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disimpulkan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Afdeling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OA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berpotensi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mengalami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serangan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kumbang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tanduk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dikarenakan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banyaknya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jumlah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block yang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aplikasi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tankos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35 block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persentase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akumulatif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11%. Dan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pencegahan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tersebut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dilakukan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improve di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afdeling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OA untuk monitoring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pengaplikasian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tankos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pilot project ini.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5C261BE-7FBF-4E2F-ABF1-377E6DBEA655}"/>
              </a:ext>
            </a:extLst>
          </p:cNvPr>
          <p:cNvSpPr/>
          <p:nvPr/>
        </p:nvSpPr>
        <p:spPr>
          <a:xfrm>
            <a:off x="271792" y="5627691"/>
            <a:ext cx="6097477" cy="978609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kumimoji="0" lang="en-US" sz="11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permasalahan</a:t>
            </a:r>
            <a:r>
              <a:rPr kumimoji="0" lang="en-US" sz="11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potensi</a:t>
            </a:r>
            <a:r>
              <a:rPr kumimoji="0" lang="en-US" sz="11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serangan</a:t>
            </a:r>
            <a:r>
              <a:rPr kumimoji="0" lang="en-US" sz="11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kumbang</a:t>
            </a:r>
            <a:r>
              <a:rPr kumimoji="0" lang="en-US" sz="11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tanduk</a:t>
            </a:r>
            <a:r>
              <a:rPr kumimoji="0" lang="en-US" sz="11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akibat</a:t>
            </a:r>
            <a:r>
              <a:rPr kumimoji="0" lang="en-US" sz="11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restan</a:t>
            </a:r>
            <a:r>
              <a:rPr kumimoji="0" lang="en-US" sz="11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1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tankos</a:t>
            </a:r>
            <a:r>
              <a:rPr kumimoji="0" lang="en-US" sz="11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di </a:t>
            </a:r>
            <a:r>
              <a:rPr kumimoji="0" lang="en-US" sz="11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lapangan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diperlukan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monitoring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pengaplikasian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tankos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tema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Suggestion System yang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diangkat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defRPr/>
            </a:pPr>
            <a:r>
              <a:rPr lang="en-US" altLang="id-ID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“PETA MONITORING PENGAPLIKASIAN TANKOS BERBASIS WEBGIS DAN APPLICATION”</a:t>
            </a:r>
            <a:endParaRPr lang="id-ID" altLang="id-ID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D4579-5BC9-DC52-3CEE-9CDF3F8E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638" y="2534717"/>
            <a:ext cx="4269356" cy="295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49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4138</Words>
  <Application>Microsoft Office PowerPoint</Application>
  <PresentationFormat>Widescreen</PresentationFormat>
  <Paragraphs>938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Abadi Extra Light</vt:lpstr>
      <vt:lpstr>Aptos</vt:lpstr>
      <vt:lpstr>Aptos Display</vt:lpstr>
      <vt:lpstr>Arial</vt:lpstr>
      <vt:lpstr>Calibri</vt:lpstr>
      <vt:lpstr>Calibri body</vt:lpstr>
      <vt:lpstr>Century Gothic</vt:lpstr>
      <vt:lpstr>Wingdings</vt:lpstr>
      <vt:lpstr>Wingdings 2</vt:lpstr>
      <vt:lpstr>Office Theme</vt:lpstr>
      <vt:lpstr>PowerPoint Presentation</vt:lpstr>
      <vt:lpstr>MONITORING PENGAPLIKASIAN TANKOS BERBASIS WEBGIS &amp; APPLICATION</vt:lpstr>
      <vt:lpstr>Profil Perusahaan PT Triputra Agro Persada</vt:lpstr>
      <vt:lpstr>Profil Perusahaan PT Triputra Agro Persada</vt:lpstr>
      <vt:lpstr>Profil PT Etam Bersama Lestari - Estate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nico.smnjuntak@gmail.com</dc:creator>
  <cp:lastModifiedBy>Adli</cp:lastModifiedBy>
  <cp:revision>9</cp:revision>
  <dcterms:created xsi:type="dcterms:W3CDTF">2024-05-24T09:29:06Z</dcterms:created>
  <dcterms:modified xsi:type="dcterms:W3CDTF">2024-05-24T14:10:09Z</dcterms:modified>
</cp:coreProperties>
</file>